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539" r:id="rId3"/>
    <p:sldId id="533" r:id="rId4"/>
    <p:sldId id="529" r:id="rId5"/>
    <p:sldId id="534" r:id="rId6"/>
    <p:sldId id="541" r:id="rId7"/>
    <p:sldId id="543" r:id="rId8"/>
  </p:sldIdLst>
  <p:sldSz cx="9144000" cy="6858000" type="screen4x3"/>
  <p:notesSz cx="67802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втор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9" autoAdjust="0"/>
    <p:restoredTop sz="96871" autoAdjust="0"/>
  </p:normalViewPr>
  <p:slideViewPr>
    <p:cSldViewPr>
      <p:cViewPr varScale="1">
        <p:scale>
          <a:sx n="66" d="100"/>
          <a:sy n="66" d="100"/>
        </p:scale>
        <p:origin x="96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0554" y="1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C50DF8B3-D2A6-4029-8551-6F645CF0C0F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377317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0554" y="9377317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093D0601-AFE0-4BAC-BF63-81477F7D3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03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0554" y="1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4D26FA54-480F-4C7C-98E9-9C80A15FD83F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022" y="4689516"/>
            <a:ext cx="5424170" cy="4442698"/>
          </a:xfrm>
          <a:prstGeom prst="rect">
            <a:avLst/>
          </a:prstGeom>
        </p:spPr>
        <p:txBody>
          <a:bodyPr vert="horz" lIns="91038" tIns="45519" rIns="91038" bIns="455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7317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0554" y="9377317"/>
            <a:ext cx="2938092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6A977682-450E-4B59-B160-387FB7C22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7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42950"/>
            <a:ext cx="493712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6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7682-450E-4B59-B160-387FB7C225AA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7682-450E-4B59-B160-387FB7C225A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7682-450E-4B59-B160-387FB7C225A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4591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4591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344" y="6381750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530E7F-B98F-4D23-9AC4-795F64B5D216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4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2BBC-03A0-4D75-AF8A-2A8E9586E1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5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E7B8-82EA-4F05-B19F-32E988EB7F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4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800" y="630932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C7064BBB-9A69-4B42-B621-249E6C25DAC0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8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D4E-333E-4544-B658-54E2C8DDD7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4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296" y="6356176"/>
            <a:ext cx="19050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ru-RU" smtClean="0">
                <a:solidFill>
                  <a:schemeClr val="accent6"/>
                </a:solidFill>
              </a:defRPr>
            </a:lvl1pPr>
          </a:lstStyle>
          <a:p>
            <a:fld id="{EFA04478-9990-4BC4-93A2-A5ED212C7F53}" type="slidenum">
              <a:rPr>
                <a:solidFill>
                  <a:srgbClr val="6488A2"/>
                </a:solidFill>
              </a:rPr>
              <a:pPr/>
              <a:t>‹#›</a:t>
            </a:fld>
            <a:endParaRPr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1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5BCB-8E75-45E2-A172-BC9007EDE4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7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4C7F-9D16-4D60-B417-2C03975279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5F9-2357-4B49-B7B4-CEB57CBD461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0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52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924E-99D3-4A15-BF25-7E0F97C743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2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800" y="637561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44EA23B2-0CE2-4EFB-A268-6791F835B8E9}" type="slidenum">
              <a:rPr lang="ru-RU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40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7768" y="1844824"/>
            <a:ext cx="7774632" cy="182763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kern="120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+mn-cs"/>
              </a:rPr>
              <a:t>Социальные </a:t>
            </a:r>
            <a:r>
              <a:rPr lang="ru-RU" sz="3200" b="1" kern="120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+mn-cs"/>
              </a:rPr>
              <a:t>выплаты жителям Самарской области в 2020 </a:t>
            </a:r>
            <a:r>
              <a:rPr lang="ru-RU" sz="3200" b="1" kern="120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+mn-cs"/>
              </a:rPr>
              <a:t>году</a:t>
            </a:r>
            <a:endParaRPr lang="ru-RU" sz="3200" b="1" kern="120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202"/>
            <a:ext cx="1152128" cy="1231268"/>
          </a:xfrm>
          <a:prstGeom prst="rect">
            <a:avLst/>
          </a:prstGeom>
          <a:ln>
            <a:noFill/>
          </a:ln>
          <a:effectLst>
            <a:glow rad="254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160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49" y="2296135"/>
            <a:ext cx="3312368" cy="3339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B5FD-8507-4008-B380-FA5292F1D9B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416" y="310916"/>
            <a:ext cx="7956884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внесении изменений в Федеральный закон от 28.12.201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№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418-ФЗ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«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ежемесячных выплатах семьям, имеющим детей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 редакции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02.08.2019 №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305-ФЗ)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начало реализации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01.01.2020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608371"/>
            <a:ext cx="3156114" cy="15325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01.01.2020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Ежемесячная выплата 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связи с рождением (усыновлением)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первого ребенка предоставляется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1,5 лет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371549"/>
            <a:ext cx="3060340" cy="18848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01.01.2020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семьи не должен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превышать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-кратную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величину прожиточного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минимума трудоспособного населения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16 666,5 руб.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440" y="5697252"/>
            <a:ext cx="3190362" cy="7319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Размер выплаты                               в 2019 году –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10 181 руб.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1551" y="1610512"/>
            <a:ext cx="3115225" cy="1637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01.01.2020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Ежемесячная выплата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связи с рождением (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усыновлением) первого ребенка предоставляется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3-х лет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30515" y="3573016"/>
            <a:ext cx="2988858" cy="19311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01.01.2020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семьи не должен превышать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-кратную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величину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прожиточного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минимума трудоспособного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населения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23 938 руб.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28991" y="5733256"/>
            <a:ext cx="2916324" cy="695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Размер выплаты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в 2020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–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10 714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2764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087"/>
            <a:ext cx="7924800" cy="756320"/>
          </a:xfrm>
        </p:spPr>
        <p:txBody>
          <a:bodyPr/>
          <a:lstStyle/>
          <a:p>
            <a:pPr lvl="0" eaLnBrk="1" hangingPunct="1">
              <a:spcBef>
                <a:spcPct val="50000"/>
              </a:spcBef>
              <a:defRPr/>
            </a:pP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>У</a:t>
            </a:r>
            <a:r>
              <a:rPr kumimoji="0" lang="ru-RU" sz="22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>величение отдельных мер социальной поддержки                          с 01.01.2020</a:t>
            </a:r>
            <a:br>
              <a:rPr kumimoji="0" lang="ru-RU" sz="22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ru-RU" sz="2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277796"/>
              </p:ext>
            </p:extLst>
          </p:nvPr>
        </p:nvGraphicFramePr>
        <p:xfrm>
          <a:off x="107503" y="978265"/>
          <a:ext cx="8928993" cy="6024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/>
                <a:gridCol w="3168352"/>
                <a:gridCol w="3024336"/>
              </a:tblGrid>
              <a:tr h="65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 выплаты и категория получателей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Размер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2019 г. (руб.)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Размер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2020 г. (руб.)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увеличение с 01.01.2020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8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Ежемесячная денежная выплата на третьего и каждого последующего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10 565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при СДД  28 273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10 868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при СДД  29</a:t>
                      </a:r>
                      <a:r>
                        <a:rPr lang="ru-RU" sz="1500" b="1" baseline="0" dirty="0" smtClean="0">
                          <a:effectLst/>
                          <a:latin typeface="Times New Roman"/>
                          <a:ea typeface="Times New Roman"/>
                        </a:rPr>
                        <a:t> 706</a:t>
                      </a: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301">
                <a:tc>
                  <a:txBody>
                    <a:bodyPr/>
                    <a:lstStyle/>
                    <a:p>
                      <a:pPr algn="just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858 484,39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– обл. бюджет</a:t>
                      </a:r>
                    </a:p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1 410 097,8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–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бюджет</a:t>
                      </a:r>
                    </a:p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2 268 582,2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- всего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825 388,90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– обл. бюджет</a:t>
                      </a:r>
                    </a:p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1 489 759,60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–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бюджет</a:t>
                      </a:r>
                    </a:p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2 315 148,50 </a:t>
                      </a:r>
                      <a:r>
                        <a:rPr lang="ru-RU" sz="15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- всего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Индексация с 01.01.2020  на 3%</a:t>
                      </a:r>
                      <a:endParaRPr lang="en-US" sz="18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Постановление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от 12.11.2019 № 810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9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Ежемесячная денежная выплата федеральным ветеранам: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- ветераны труда;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- труженики тыла;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-реабилитированные 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лица</a:t>
                      </a: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;         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- пострадавшие от политических репрессий.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713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674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886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674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734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694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913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694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</a:t>
                      </a:r>
                      <a:endParaRPr lang="ru-RU" sz="15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1 502 397,98 тыс. руб.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1 506 114,3 тыс.</a:t>
                      </a:r>
                      <a:r>
                        <a:rPr lang="ru-RU" sz="15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</a:t>
                      </a:r>
                      <a:endParaRPr lang="ru-RU" sz="15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756320"/>
          </a:xfrm>
        </p:spPr>
        <p:txBody>
          <a:bodyPr/>
          <a:lstStyle/>
          <a:p>
            <a:pPr lvl="0" eaLnBrk="1" hangingPunct="1">
              <a:spcBef>
                <a:spcPct val="50000"/>
              </a:spcBef>
              <a:defRPr/>
            </a:pP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>Индексация отдельных мер социальной поддержки с 01.01.2020</a:t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416166"/>
              </p:ext>
            </p:extLst>
          </p:nvPr>
        </p:nvGraphicFramePr>
        <p:xfrm>
          <a:off x="107504" y="980729"/>
          <a:ext cx="8928992" cy="541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896"/>
                <a:gridCol w="2641600"/>
                <a:gridCol w="3067496"/>
              </a:tblGrid>
              <a:tr h="448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 выплаты и категория получателей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Размер в 2019 г. (руб.)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Размер в 2020 г. (руб.)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0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Ежемесячная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денежная выплата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ветеранам труда Самарской области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лица, удостоенные звания «Почетный гражданин Самарской области»;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лица, удостоенные знака отличия «За заслуги     перед Самарской областью»;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лица, удостоенные почетного знака СГД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«За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заслуги в законотворчестве»;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лица, удостоенные почетного знака Губернатора «За труд во благо земли Самарской»;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женщины, удостоенные знака отличия «Материнская доблесть»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степени;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граждане, награжденные почетными грамотами Куйбышевского обкома КПСС, облисполкома;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граждане, имеющие трудовой стаж для мужчин – 40 лет и для женщин - 35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1213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1076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1076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938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674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674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1249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1249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1108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1108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966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694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694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Объем средств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1 011 173,09 тыс. руб.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/>
                          <a:ea typeface="Times New Roman"/>
                        </a:rPr>
                        <a:t>1 160 623,5 тыс. руб.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4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9611" y="260648"/>
            <a:ext cx="7924800" cy="756320"/>
          </a:xfrm>
        </p:spPr>
        <p:txBody>
          <a:bodyPr/>
          <a:lstStyle/>
          <a:p>
            <a:pPr lvl="0" eaLnBrk="1" hangingPunct="1">
              <a:spcBef>
                <a:spcPct val="50000"/>
              </a:spcBef>
              <a:defRPr/>
            </a:pP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kumimoji="0" lang="ru-RU" sz="2400" b="1" i="1" dirty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ru-RU" sz="2400" b="1" i="1" dirty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>Увеличение отдельных мер социальной поддержки с 01.01.2020</a:t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ru-RU" sz="2400" b="1" i="1" dirty="0" smtClean="0">
                <a:solidFill>
                  <a:srgbClr val="000099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375432"/>
              </p:ext>
            </p:extLst>
          </p:nvPr>
        </p:nvGraphicFramePr>
        <p:xfrm>
          <a:off x="107504" y="980728"/>
          <a:ext cx="8928992" cy="582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896"/>
                <a:gridCol w="2641600"/>
                <a:gridCol w="3067496"/>
              </a:tblGrid>
              <a:tr h="532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 выплаты и категория получателей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Размер в 2019 г. (руб.)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Размер в 2020 г. (руб.)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0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Ежемесячная доплата  к  пенсии: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- инвалидам  боевых  действий;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- членам  семей  погибших (умерших)  участников  боевых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действий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 средств</a:t>
                      </a:r>
                      <a:endParaRPr lang="ru-RU" sz="16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1352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30 833,0 тыс. руб.</a:t>
                      </a:r>
                      <a:endParaRPr lang="ru-RU" sz="16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2086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1393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30 997,60 тыс. руб.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Ежегодная денежная выплата ко Дню Победы гражданам, родившимся на территории СССР в период с 3 сентября 1927 года по 2 сентября 1945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года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 средств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1046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22 560,89 тыс.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1077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19 673,23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Доплата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 пенсии лицам, ставшим круглыми сиротами в годы Великой Отечественной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войны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 средств</a:t>
                      </a:r>
                      <a:endParaRPr lang="ru-RU" sz="16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3782,8 тыс.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7 011,7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5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постановление Правительства Самарской области      от 13.12.2017 № 812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 </a:t>
            </a:r>
            <a:r>
              <a:rPr lang="ru-RU" sz="2800" dirty="0" smtClean="0">
                <a:solidFill>
                  <a:srgbClr val="FF0000"/>
                </a:solidFill>
              </a:rPr>
              <a:t>«О предоставлении в 2018, 2019 годах ежемесячной социальной выплаты отдельным категориям граждан»</a:t>
            </a:r>
          </a:p>
          <a:p>
            <a:pPr marL="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Категория -работающие  на  1 ноября 2017 года ветераны, размер пенсии которых не превышает 13 500 руб.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Будет продолжена в 2020 году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Постановление 821 от 14.11.2019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6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Ветераны труда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>
                <a:srgbClr val="8EB3C8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Индексация критериев нуждаемости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 6,6%  </a:t>
            </a:r>
            <a:endParaRPr lang="en-US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19 500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075,83 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позволила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сохранить ЕДВ: </a:t>
            </a:r>
            <a:endParaRPr lang="ru-RU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endParaRPr lang="en-US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r>
              <a:rPr lang="ru-RU" sz="2800" b="1" dirty="0" smtClean="0">
                <a:solidFill>
                  <a:srgbClr val="000066">
                    <a:lumMod val="60000"/>
                    <a:lumOff val="4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rgbClr val="000066">
                    <a:lumMod val="60000"/>
                    <a:lumOff val="4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2018 году –  свыше 10 тыс. </a:t>
            </a:r>
            <a:r>
              <a:rPr lang="ru-RU" sz="2800" b="1" dirty="0" smtClean="0">
                <a:solidFill>
                  <a:srgbClr val="000066">
                    <a:lumMod val="60000"/>
                    <a:lumOff val="4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получателям</a:t>
            </a: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endParaRPr lang="ru-RU" sz="2800" b="1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r>
              <a:rPr lang="ru-RU" sz="2800" b="1" dirty="0">
                <a:solidFill>
                  <a:srgbClr val="000066">
                    <a:lumMod val="60000"/>
                    <a:lumOff val="4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в 2019 году –  свыше 19 тыс. </a:t>
            </a:r>
            <a:r>
              <a:rPr lang="ru-RU" sz="2800" b="1" dirty="0" smtClean="0">
                <a:solidFill>
                  <a:srgbClr val="000066">
                    <a:lumMod val="60000"/>
                    <a:lumOff val="4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получателям</a:t>
            </a: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endParaRPr lang="ru-RU" sz="2800" b="1" dirty="0" smtClean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>
                <a:srgbClr val="8EB3C8"/>
              </a:buClr>
              <a:buNone/>
            </a:pPr>
            <a:r>
              <a:rPr lang="ru-RU" sz="2800" b="1" dirty="0" smtClean="0">
                <a:solidFill>
                  <a:srgbClr val="000066">
                    <a:lumMod val="60000"/>
                    <a:lumOff val="4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в 2020 году – свыше  20,5 тыс. получателям</a:t>
            </a:r>
            <a:endParaRPr lang="ru-RU" sz="2800" b="1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7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629</Words>
  <Application>Microsoft Office PowerPoint</Application>
  <PresentationFormat>Экран (4:3)</PresentationFormat>
  <Paragraphs>195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Tahoma</vt:lpstr>
      <vt:lpstr>Times New Roman</vt:lpstr>
      <vt:lpstr>Wingdings</vt:lpstr>
      <vt:lpstr>2_Тема Office</vt:lpstr>
      <vt:lpstr>Социальные выплаты жителям Самарской области в 2020 году</vt:lpstr>
      <vt:lpstr>Презентация PowerPoint</vt:lpstr>
      <vt:lpstr> Увеличение отдельных мер социальной поддержки                          с 01.01.2020 </vt:lpstr>
      <vt:lpstr>  Индексация отдельных мер социальной поддержки с 01.01.2020  </vt:lpstr>
      <vt:lpstr>  Увеличение отдельных мер социальной поддержки с 01.01.2020  </vt:lpstr>
      <vt:lpstr>постановление Правительства Самарской области      от 13.12.2017 № 812</vt:lpstr>
      <vt:lpstr>Ветераны труда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защита населения Самарской области:  итоги работы за 2014 год  и перспективы развития</dc:title>
  <dc:creator>Целина Марина Эриковна</dc:creator>
  <cp:lastModifiedBy>Expert</cp:lastModifiedBy>
  <cp:revision>293</cp:revision>
  <cp:lastPrinted>2019-11-07T15:45:50Z</cp:lastPrinted>
  <dcterms:created xsi:type="dcterms:W3CDTF">2015-03-30T16:00:14Z</dcterms:created>
  <dcterms:modified xsi:type="dcterms:W3CDTF">2019-11-22T05:36:56Z</dcterms:modified>
</cp:coreProperties>
</file>