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8" r:id="rId5"/>
    <p:sldId id="259" r:id="rId6"/>
    <p:sldId id="289" r:id="rId7"/>
    <p:sldId id="261" r:id="rId8"/>
    <p:sldId id="290" r:id="rId9"/>
    <p:sldId id="291" r:id="rId10"/>
    <p:sldId id="292" r:id="rId11"/>
    <p:sldId id="263" r:id="rId12"/>
    <p:sldId id="293" r:id="rId13"/>
    <p:sldId id="296" r:id="rId14"/>
    <p:sldId id="264" r:id="rId15"/>
    <p:sldId id="271" r:id="rId16"/>
    <p:sldId id="265" r:id="rId17"/>
    <p:sldId id="266" r:id="rId18"/>
    <p:sldId id="299" r:id="rId19"/>
    <p:sldId id="267" r:id="rId20"/>
    <p:sldId id="301" r:id="rId21"/>
    <p:sldId id="312" r:id="rId22"/>
    <p:sldId id="313" r:id="rId23"/>
    <p:sldId id="314" r:id="rId24"/>
    <p:sldId id="268" r:id="rId25"/>
    <p:sldId id="302" r:id="rId26"/>
    <p:sldId id="303" r:id="rId27"/>
    <p:sldId id="269" r:id="rId28"/>
    <p:sldId id="270" r:id="rId29"/>
    <p:sldId id="272" r:id="rId30"/>
    <p:sldId id="304" r:id="rId31"/>
    <p:sldId id="274" r:id="rId32"/>
    <p:sldId id="300" r:id="rId33"/>
    <p:sldId id="275" r:id="rId34"/>
    <p:sldId id="278" r:id="rId35"/>
    <p:sldId id="305" r:id="rId36"/>
    <p:sldId id="279" r:id="rId37"/>
    <p:sldId id="280" r:id="rId38"/>
    <p:sldId id="306" r:id="rId39"/>
    <p:sldId id="307" r:id="rId40"/>
    <p:sldId id="308" r:id="rId41"/>
    <p:sldId id="309" r:id="rId42"/>
    <p:sldId id="310" r:id="rId43"/>
    <p:sldId id="311" r:id="rId44"/>
    <p:sldId id="287" r:id="rId45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BCBC"/>
    <a:srgbClr val="185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580" autoAdjust="0"/>
  </p:normalViewPr>
  <p:slideViewPr>
    <p:cSldViewPr snapToGrid="0">
      <p:cViewPr varScale="1">
        <p:scale>
          <a:sx n="72" d="100"/>
          <a:sy n="72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80-42F8-849F-E702679B7C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880-42F8-849F-E702679B7C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880-42F8-849F-E702679B7CB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880-42F8-849F-E702679B7CB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880-42F8-849F-E702679B7CB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сельское хозяйство</c:v>
                </c:pt>
                <c:pt idx="1">
                  <c:v>торговля</c:v>
                </c:pt>
                <c:pt idx="2">
                  <c:v>предоставление услуг</c:v>
                </c:pt>
                <c:pt idx="3">
                  <c:v>пищевая промышленность</c:v>
                </c:pt>
                <c:pt idx="4">
                  <c:v>транспортировка и хранение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35.5</c:v>
                </c:pt>
                <c:pt idx="1">
                  <c:v>26.8</c:v>
                </c:pt>
                <c:pt idx="2">
                  <c:v>18.5</c:v>
                </c:pt>
                <c:pt idx="3">
                  <c:v>10.5</c:v>
                </c:pt>
                <c:pt idx="4">
                  <c:v>8.6999999999999993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B0-492F-B95A-6925F8EBC1B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Структура промышленных предприятий </a:t>
            </a:r>
          </a:p>
        </c:rich>
      </c:tx>
      <c:layout>
        <c:manualLayout>
          <c:xMode val="edge"/>
          <c:yMode val="edge"/>
          <c:x val="0.16865378733321151"/>
          <c:y val="3.9410725600032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43-42A2-95FC-FAC623A8B8B9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243-42A2-95FC-FAC623A8B8B9}"/>
              </c:ext>
            </c:extLst>
          </c:dPt>
          <c:cat>
            <c:strRef>
              <c:f>Лист1!$A$2:$A$3</c:f>
              <c:strCache>
                <c:ptCount val="2"/>
                <c:pt idx="0">
                  <c:v>Крупные предприятия</c:v>
                </c:pt>
                <c:pt idx="1">
                  <c:v>Малые предприятия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36.5</c:v>
                </c:pt>
                <c:pt idx="1">
                  <c:v>63.6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243-42A2-95FC-FAC623A8B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lumMod val="110000"/>
            <a:satMod val="105000"/>
            <a:tint val="67000"/>
          </a:schemeClr>
        </a:gs>
        <a:gs pos="50000">
          <a:schemeClr val="accent3">
            <a:lumMod val="105000"/>
            <a:satMod val="103000"/>
            <a:tint val="73000"/>
          </a:schemeClr>
        </a:gs>
        <a:gs pos="100000">
          <a:schemeClr val="accent3">
            <a:lumMod val="105000"/>
            <a:satMod val="109000"/>
            <a:tint val="81000"/>
          </a:schemeClr>
        </a:gs>
      </a:gsLst>
      <a:lin ang="5400000" scaled="0"/>
    </a:gradFill>
    <a:ln w="6350" cap="flat" cmpd="sng" algn="ctr">
      <a:solidFill>
        <a:schemeClr val="accent3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Объём производства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Объём производства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351-41AF-9674-2A5539C520A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351-41AF-9674-2A5539C520A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крупные предприятия </c:v>
                </c:pt>
                <c:pt idx="1">
                  <c:v>малые предприяти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20.3</c:v>
                </c:pt>
                <c:pt idx="1">
                  <c:v>79.7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351-41AF-9674-2A5539C520A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238BAB-B79A-4CA6-B75C-3FFFAF34908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70563E-D59A-4541-8E89-7EADD9D9C98B}">
      <dgm:prSet phldrT="[Текст]" custT="1"/>
      <dgm:spPr/>
      <dgm:t>
        <a:bodyPr/>
        <a:lstStyle/>
        <a:p>
          <a:pPr algn="ctr"/>
          <a:r>
            <a: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Объём произведённой продукции в 2022 году </a:t>
          </a:r>
        </a:p>
      </dgm:t>
    </dgm:pt>
    <dgm:pt modelId="{DD6A57E4-929F-4D89-A5FA-68EE67AA1679}" type="parTrans" cxnId="{EDF06753-8EEE-46CF-8CBB-7041A58A6515}">
      <dgm:prSet/>
      <dgm:spPr/>
      <dgm:t>
        <a:bodyPr/>
        <a:lstStyle/>
        <a:p>
          <a:endParaRPr lang="ru-RU"/>
        </a:p>
      </dgm:t>
    </dgm:pt>
    <dgm:pt modelId="{A94C9E40-B0DD-45FE-BDD7-05C247E33490}" type="sibTrans" cxnId="{EDF06753-8EEE-46CF-8CBB-7041A58A6515}">
      <dgm:prSet/>
      <dgm:spPr/>
      <dgm:t>
        <a:bodyPr/>
        <a:lstStyle/>
        <a:p>
          <a:endParaRPr lang="ru-RU"/>
        </a:p>
      </dgm:t>
    </dgm:pt>
    <dgm:pt modelId="{EC0B420D-046E-4971-8385-F85F473D3C4F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производство пищевых продуктов- 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163 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751,8 тыс. руб.</a:t>
          </a:r>
        </a:p>
      </dgm:t>
    </dgm:pt>
    <dgm:pt modelId="{11980B69-5A51-440B-A0F8-BF53BCBEE224}" type="parTrans" cxnId="{F8D287A1-5C3C-4972-92E0-FB86AC7B938A}">
      <dgm:prSet/>
      <dgm:spPr/>
      <dgm:t>
        <a:bodyPr/>
        <a:lstStyle/>
        <a:p>
          <a:endParaRPr lang="ru-RU"/>
        </a:p>
      </dgm:t>
    </dgm:pt>
    <dgm:pt modelId="{3986F92C-7EB2-4E41-8F3A-770E707B4B7C}" type="sibTrans" cxnId="{F8D287A1-5C3C-4972-92E0-FB86AC7B938A}">
      <dgm:prSet/>
      <dgm:spPr/>
      <dgm:t>
        <a:bodyPr/>
        <a:lstStyle/>
        <a:p>
          <a:endParaRPr lang="ru-RU"/>
        </a:p>
      </dgm:t>
    </dgm:pt>
    <dgm:pt modelId="{F136422D-5CE5-4F50-92CA-D4761275D2F6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потребительской кооперации составил – 77 836,5 тыс. руб.</a:t>
          </a:r>
        </a:p>
      </dgm:t>
    </dgm:pt>
    <dgm:pt modelId="{DF73DCD1-659B-4F48-BC39-09CBC8D72D20}" type="parTrans" cxnId="{8B0FF7FA-175A-4B07-86D3-9833A6C2ACD1}">
      <dgm:prSet/>
      <dgm:spPr/>
      <dgm:t>
        <a:bodyPr/>
        <a:lstStyle/>
        <a:p>
          <a:endParaRPr lang="ru-RU"/>
        </a:p>
      </dgm:t>
    </dgm:pt>
    <dgm:pt modelId="{1491EF7C-DCFA-4380-91CE-445141E93881}" type="sibTrans" cxnId="{8B0FF7FA-175A-4B07-86D3-9833A6C2ACD1}">
      <dgm:prSet/>
      <dgm:spPr/>
      <dgm:t>
        <a:bodyPr/>
        <a:lstStyle/>
        <a:p>
          <a:endParaRPr lang="ru-RU"/>
        </a:p>
      </dgm:t>
    </dgm:pt>
    <dgm:pt modelId="{58EFA0DE-95D1-4080-A1E0-B1592D3D5027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производство металлических изделий -140620,3 тыс.руб.</a:t>
          </a:r>
          <a:r>
            <a:rPr lang="ru-RU" sz="1400" dirty="0"/>
            <a:t>					</a:t>
          </a:r>
        </a:p>
      </dgm:t>
    </dgm:pt>
    <dgm:pt modelId="{3F801EE8-7A43-4DB0-9A07-02EF5698237B}" type="parTrans" cxnId="{7732C2B1-4618-4A25-90F6-1691E13900E2}">
      <dgm:prSet/>
      <dgm:spPr/>
      <dgm:t>
        <a:bodyPr/>
        <a:lstStyle/>
        <a:p>
          <a:endParaRPr lang="ru-RU"/>
        </a:p>
      </dgm:t>
    </dgm:pt>
    <dgm:pt modelId="{D4D3768C-86F7-4B31-B493-410630CADE3E}" type="sibTrans" cxnId="{7732C2B1-4618-4A25-90F6-1691E13900E2}">
      <dgm:prSet/>
      <dgm:spPr/>
      <dgm:t>
        <a:bodyPr/>
        <a:lstStyle/>
        <a:p>
          <a:endParaRPr lang="ru-RU"/>
        </a:p>
      </dgm:t>
    </dgm:pt>
    <dgm:pt modelId="{BEE348A2-17E7-44C2-BFD1-FC13E4123188}" type="pres">
      <dgm:prSet presAssocID="{9E238BAB-B79A-4CA6-B75C-3FFFAF34908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73F39F7-8C88-4A62-B999-3C9FDF473464}" type="pres">
      <dgm:prSet presAssocID="{B970563E-D59A-4541-8E89-7EADD9D9C98B}" presName="thickLine" presStyleLbl="alignNode1" presStyleIdx="0" presStyleCnt="1"/>
      <dgm:spPr/>
    </dgm:pt>
    <dgm:pt modelId="{0F97CAD5-4763-44A3-9F1F-2B48A16BC62E}" type="pres">
      <dgm:prSet presAssocID="{B970563E-D59A-4541-8E89-7EADD9D9C98B}" presName="horz1" presStyleCnt="0"/>
      <dgm:spPr/>
    </dgm:pt>
    <dgm:pt modelId="{8E7124ED-85F8-4D00-A3F3-35A26252A911}" type="pres">
      <dgm:prSet presAssocID="{B970563E-D59A-4541-8E89-7EADD9D9C98B}" presName="tx1" presStyleLbl="revTx" presStyleIdx="0" presStyleCnt="4" custScaleX="158824" custLinFactNeighborX="2451" custLinFactNeighborY="3478"/>
      <dgm:spPr/>
      <dgm:t>
        <a:bodyPr/>
        <a:lstStyle/>
        <a:p>
          <a:endParaRPr lang="ru-RU"/>
        </a:p>
      </dgm:t>
    </dgm:pt>
    <dgm:pt modelId="{B4758235-25A3-4246-8115-8509B7998893}" type="pres">
      <dgm:prSet presAssocID="{B970563E-D59A-4541-8E89-7EADD9D9C98B}" presName="vert1" presStyleCnt="0"/>
      <dgm:spPr/>
    </dgm:pt>
    <dgm:pt modelId="{48D850C3-8F93-47F9-A3D3-F0BEB5156984}" type="pres">
      <dgm:prSet presAssocID="{EC0B420D-046E-4971-8385-F85F473D3C4F}" presName="vertSpace2a" presStyleCnt="0"/>
      <dgm:spPr/>
    </dgm:pt>
    <dgm:pt modelId="{7A0BC5DF-ECF6-493A-8857-EEBBA88D0F87}" type="pres">
      <dgm:prSet presAssocID="{EC0B420D-046E-4971-8385-F85F473D3C4F}" presName="horz2" presStyleCnt="0"/>
      <dgm:spPr/>
    </dgm:pt>
    <dgm:pt modelId="{365D9502-58E5-4317-BD55-9B58C4808B71}" type="pres">
      <dgm:prSet presAssocID="{EC0B420D-046E-4971-8385-F85F473D3C4F}" presName="horzSpace2" presStyleCnt="0"/>
      <dgm:spPr/>
    </dgm:pt>
    <dgm:pt modelId="{926E5109-64D1-4860-BC29-0CB78E3DEA19}" type="pres">
      <dgm:prSet presAssocID="{EC0B420D-046E-4971-8385-F85F473D3C4F}" presName="tx2" presStyleLbl="revTx" presStyleIdx="1" presStyleCnt="4" custScaleY="173130"/>
      <dgm:spPr/>
      <dgm:t>
        <a:bodyPr/>
        <a:lstStyle/>
        <a:p>
          <a:endParaRPr lang="ru-RU"/>
        </a:p>
      </dgm:t>
    </dgm:pt>
    <dgm:pt modelId="{0968CB77-348C-4628-A88F-E8551622FC2D}" type="pres">
      <dgm:prSet presAssocID="{EC0B420D-046E-4971-8385-F85F473D3C4F}" presName="vert2" presStyleCnt="0"/>
      <dgm:spPr/>
    </dgm:pt>
    <dgm:pt modelId="{48048069-6716-474C-8E7E-18EFD16166EF}" type="pres">
      <dgm:prSet presAssocID="{EC0B420D-046E-4971-8385-F85F473D3C4F}" presName="thinLine2b" presStyleLbl="callout" presStyleIdx="0" presStyleCnt="3"/>
      <dgm:spPr/>
    </dgm:pt>
    <dgm:pt modelId="{5C180F48-8AD9-4389-94B7-667279A8F279}" type="pres">
      <dgm:prSet presAssocID="{EC0B420D-046E-4971-8385-F85F473D3C4F}" presName="vertSpace2b" presStyleCnt="0"/>
      <dgm:spPr/>
    </dgm:pt>
    <dgm:pt modelId="{528027DF-0CA3-4E4A-A690-E300216A0C71}" type="pres">
      <dgm:prSet presAssocID="{F136422D-5CE5-4F50-92CA-D4761275D2F6}" presName="horz2" presStyleCnt="0"/>
      <dgm:spPr/>
    </dgm:pt>
    <dgm:pt modelId="{44CC7485-88E0-479E-933D-4E70AB753B1C}" type="pres">
      <dgm:prSet presAssocID="{F136422D-5CE5-4F50-92CA-D4761275D2F6}" presName="horzSpace2" presStyleCnt="0"/>
      <dgm:spPr/>
    </dgm:pt>
    <dgm:pt modelId="{6F99E4BA-BFE3-4474-AB98-F321E6FB38BC}" type="pres">
      <dgm:prSet presAssocID="{F136422D-5CE5-4F50-92CA-D4761275D2F6}" presName="tx2" presStyleLbl="revTx" presStyleIdx="2" presStyleCnt="4" custScaleY="176467"/>
      <dgm:spPr/>
      <dgm:t>
        <a:bodyPr/>
        <a:lstStyle/>
        <a:p>
          <a:endParaRPr lang="ru-RU"/>
        </a:p>
      </dgm:t>
    </dgm:pt>
    <dgm:pt modelId="{BD9E8BB5-B9E3-4643-B6F2-5357689F77C3}" type="pres">
      <dgm:prSet presAssocID="{F136422D-5CE5-4F50-92CA-D4761275D2F6}" presName="vert2" presStyleCnt="0"/>
      <dgm:spPr/>
    </dgm:pt>
    <dgm:pt modelId="{1FE0A650-BF4A-471D-9E38-E39B8EE8B00E}" type="pres">
      <dgm:prSet presAssocID="{F136422D-5CE5-4F50-92CA-D4761275D2F6}" presName="thinLine2b" presStyleLbl="callout" presStyleIdx="1" presStyleCnt="3"/>
      <dgm:spPr/>
    </dgm:pt>
    <dgm:pt modelId="{E472D52B-DD5E-418F-8FC7-F05CB8179474}" type="pres">
      <dgm:prSet presAssocID="{F136422D-5CE5-4F50-92CA-D4761275D2F6}" presName="vertSpace2b" presStyleCnt="0"/>
      <dgm:spPr/>
    </dgm:pt>
    <dgm:pt modelId="{70A6B129-9750-480D-B51F-ADFAEDA569FB}" type="pres">
      <dgm:prSet presAssocID="{58EFA0DE-95D1-4080-A1E0-B1592D3D5027}" presName="horz2" presStyleCnt="0"/>
      <dgm:spPr/>
    </dgm:pt>
    <dgm:pt modelId="{B4242D78-4217-4523-9182-8BCEE7E7F3FE}" type="pres">
      <dgm:prSet presAssocID="{58EFA0DE-95D1-4080-A1E0-B1592D3D5027}" presName="horzSpace2" presStyleCnt="0"/>
      <dgm:spPr/>
    </dgm:pt>
    <dgm:pt modelId="{2F64457C-DB85-466C-9E4C-05BC79630F32}" type="pres">
      <dgm:prSet presAssocID="{58EFA0DE-95D1-4080-A1E0-B1592D3D5027}" presName="tx2" presStyleLbl="revTx" presStyleIdx="3" presStyleCnt="4" custScaleY="136534"/>
      <dgm:spPr/>
      <dgm:t>
        <a:bodyPr/>
        <a:lstStyle/>
        <a:p>
          <a:endParaRPr lang="ru-RU"/>
        </a:p>
      </dgm:t>
    </dgm:pt>
    <dgm:pt modelId="{EF07AB69-7ADE-4511-A0CB-AB81472FBE69}" type="pres">
      <dgm:prSet presAssocID="{58EFA0DE-95D1-4080-A1E0-B1592D3D5027}" presName="vert2" presStyleCnt="0"/>
      <dgm:spPr/>
    </dgm:pt>
    <dgm:pt modelId="{2E91C8DA-D79E-4978-81E6-78A8860EBA8B}" type="pres">
      <dgm:prSet presAssocID="{58EFA0DE-95D1-4080-A1E0-B1592D3D5027}" presName="thinLine2b" presStyleLbl="callout" presStyleIdx="2" presStyleCnt="3"/>
      <dgm:spPr/>
    </dgm:pt>
    <dgm:pt modelId="{EB741AA3-9FAB-4442-8855-6F1BE070C415}" type="pres">
      <dgm:prSet presAssocID="{58EFA0DE-95D1-4080-A1E0-B1592D3D5027}" presName="vertSpace2b" presStyleCnt="0"/>
      <dgm:spPr/>
    </dgm:pt>
  </dgm:ptLst>
  <dgm:cxnLst>
    <dgm:cxn modelId="{EDF06753-8EEE-46CF-8CBB-7041A58A6515}" srcId="{9E238BAB-B79A-4CA6-B75C-3FFFAF349083}" destId="{B970563E-D59A-4541-8E89-7EADD9D9C98B}" srcOrd="0" destOrd="0" parTransId="{DD6A57E4-929F-4D89-A5FA-68EE67AA1679}" sibTransId="{A94C9E40-B0DD-45FE-BDD7-05C247E33490}"/>
    <dgm:cxn modelId="{7732C2B1-4618-4A25-90F6-1691E13900E2}" srcId="{B970563E-D59A-4541-8E89-7EADD9D9C98B}" destId="{58EFA0DE-95D1-4080-A1E0-B1592D3D5027}" srcOrd="2" destOrd="0" parTransId="{3F801EE8-7A43-4DB0-9A07-02EF5698237B}" sibTransId="{D4D3768C-86F7-4B31-B493-410630CADE3E}"/>
    <dgm:cxn modelId="{691378C7-84F4-465B-BCD8-FE6CD60F8635}" type="presOf" srcId="{58EFA0DE-95D1-4080-A1E0-B1592D3D5027}" destId="{2F64457C-DB85-466C-9E4C-05BC79630F32}" srcOrd="0" destOrd="0" presId="urn:microsoft.com/office/officeart/2008/layout/LinedList"/>
    <dgm:cxn modelId="{B58FD244-733A-4875-BFB0-DA7E95FD282B}" type="presOf" srcId="{EC0B420D-046E-4971-8385-F85F473D3C4F}" destId="{926E5109-64D1-4860-BC29-0CB78E3DEA19}" srcOrd="0" destOrd="0" presId="urn:microsoft.com/office/officeart/2008/layout/LinedList"/>
    <dgm:cxn modelId="{E1C56E03-A4C2-478C-943B-B4EF79142F71}" type="presOf" srcId="{9E238BAB-B79A-4CA6-B75C-3FFFAF349083}" destId="{BEE348A2-17E7-44C2-BFD1-FC13E4123188}" srcOrd="0" destOrd="0" presId="urn:microsoft.com/office/officeart/2008/layout/LinedList"/>
    <dgm:cxn modelId="{EDD586C7-8DCE-4EA5-8F19-FCD32391E421}" type="presOf" srcId="{B970563E-D59A-4541-8E89-7EADD9D9C98B}" destId="{8E7124ED-85F8-4D00-A3F3-35A26252A911}" srcOrd="0" destOrd="0" presId="urn:microsoft.com/office/officeart/2008/layout/LinedList"/>
    <dgm:cxn modelId="{8B0FF7FA-175A-4B07-86D3-9833A6C2ACD1}" srcId="{B970563E-D59A-4541-8E89-7EADD9D9C98B}" destId="{F136422D-5CE5-4F50-92CA-D4761275D2F6}" srcOrd="1" destOrd="0" parTransId="{DF73DCD1-659B-4F48-BC39-09CBC8D72D20}" sibTransId="{1491EF7C-DCFA-4380-91CE-445141E93881}"/>
    <dgm:cxn modelId="{F8D287A1-5C3C-4972-92E0-FB86AC7B938A}" srcId="{B970563E-D59A-4541-8E89-7EADD9D9C98B}" destId="{EC0B420D-046E-4971-8385-F85F473D3C4F}" srcOrd="0" destOrd="0" parTransId="{11980B69-5A51-440B-A0F8-BF53BCBEE224}" sibTransId="{3986F92C-7EB2-4E41-8F3A-770E707B4B7C}"/>
    <dgm:cxn modelId="{D5E5C7EF-4BD0-42A7-A1B8-718A1E050AD8}" type="presOf" srcId="{F136422D-5CE5-4F50-92CA-D4761275D2F6}" destId="{6F99E4BA-BFE3-4474-AB98-F321E6FB38BC}" srcOrd="0" destOrd="0" presId="urn:microsoft.com/office/officeart/2008/layout/LinedList"/>
    <dgm:cxn modelId="{69B8A1BE-B5AC-4C7A-A50D-F47ACE4F990D}" type="presParOf" srcId="{BEE348A2-17E7-44C2-BFD1-FC13E4123188}" destId="{573F39F7-8C88-4A62-B999-3C9FDF473464}" srcOrd="0" destOrd="0" presId="urn:microsoft.com/office/officeart/2008/layout/LinedList"/>
    <dgm:cxn modelId="{C04E6779-FE60-4CCA-B5C0-DF31F262672F}" type="presParOf" srcId="{BEE348A2-17E7-44C2-BFD1-FC13E4123188}" destId="{0F97CAD5-4763-44A3-9F1F-2B48A16BC62E}" srcOrd="1" destOrd="0" presId="urn:microsoft.com/office/officeart/2008/layout/LinedList"/>
    <dgm:cxn modelId="{A8F252EC-1569-4698-AAC1-B252984E6B13}" type="presParOf" srcId="{0F97CAD5-4763-44A3-9F1F-2B48A16BC62E}" destId="{8E7124ED-85F8-4D00-A3F3-35A26252A911}" srcOrd="0" destOrd="0" presId="urn:microsoft.com/office/officeart/2008/layout/LinedList"/>
    <dgm:cxn modelId="{9AC7C780-E046-480B-95C1-5DE379DFBDC7}" type="presParOf" srcId="{0F97CAD5-4763-44A3-9F1F-2B48A16BC62E}" destId="{B4758235-25A3-4246-8115-8509B7998893}" srcOrd="1" destOrd="0" presId="urn:microsoft.com/office/officeart/2008/layout/LinedList"/>
    <dgm:cxn modelId="{948A747F-48C2-46A0-9243-4976BAB934A0}" type="presParOf" srcId="{B4758235-25A3-4246-8115-8509B7998893}" destId="{48D850C3-8F93-47F9-A3D3-F0BEB5156984}" srcOrd="0" destOrd="0" presId="urn:microsoft.com/office/officeart/2008/layout/LinedList"/>
    <dgm:cxn modelId="{46E9379E-D5D1-45EA-9340-E62F25ED4262}" type="presParOf" srcId="{B4758235-25A3-4246-8115-8509B7998893}" destId="{7A0BC5DF-ECF6-493A-8857-EEBBA88D0F87}" srcOrd="1" destOrd="0" presId="urn:microsoft.com/office/officeart/2008/layout/LinedList"/>
    <dgm:cxn modelId="{C636DB2B-B065-4F8A-BC15-0B8B4CB0F0B0}" type="presParOf" srcId="{7A0BC5DF-ECF6-493A-8857-EEBBA88D0F87}" destId="{365D9502-58E5-4317-BD55-9B58C4808B71}" srcOrd="0" destOrd="0" presId="urn:microsoft.com/office/officeart/2008/layout/LinedList"/>
    <dgm:cxn modelId="{D0F39F75-623C-46C0-AB5F-95E16AD5B711}" type="presParOf" srcId="{7A0BC5DF-ECF6-493A-8857-EEBBA88D0F87}" destId="{926E5109-64D1-4860-BC29-0CB78E3DEA19}" srcOrd="1" destOrd="0" presId="urn:microsoft.com/office/officeart/2008/layout/LinedList"/>
    <dgm:cxn modelId="{AB7753E8-C0E6-4087-9D99-2D0B2002B73D}" type="presParOf" srcId="{7A0BC5DF-ECF6-493A-8857-EEBBA88D0F87}" destId="{0968CB77-348C-4628-A88F-E8551622FC2D}" srcOrd="2" destOrd="0" presId="urn:microsoft.com/office/officeart/2008/layout/LinedList"/>
    <dgm:cxn modelId="{2E9BA0C8-BC2B-4C22-AE8B-A034D14DD286}" type="presParOf" srcId="{B4758235-25A3-4246-8115-8509B7998893}" destId="{48048069-6716-474C-8E7E-18EFD16166EF}" srcOrd="2" destOrd="0" presId="urn:microsoft.com/office/officeart/2008/layout/LinedList"/>
    <dgm:cxn modelId="{5B644049-B153-4F44-853D-A612623D0ECF}" type="presParOf" srcId="{B4758235-25A3-4246-8115-8509B7998893}" destId="{5C180F48-8AD9-4389-94B7-667279A8F279}" srcOrd="3" destOrd="0" presId="urn:microsoft.com/office/officeart/2008/layout/LinedList"/>
    <dgm:cxn modelId="{6ADA2B3C-921F-4E3A-8111-76E772C929C3}" type="presParOf" srcId="{B4758235-25A3-4246-8115-8509B7998893}" destId="{528027DF-0CA3-4E4A-A690-E300216A0C71}" srcOrd="4" destOrd="0" presId="urn:microsoft.com/office/officeart/2008/layout/LinedList"/>
    <dgm:cxn modelId="{6D25E00B-1237-4A9B-995A-E228DC77E6B9}" type="presParOf" srcId="{528027DF-0CA3-4E4A-A690-E300216A0C71}" destId="{44CC7485-88E0-479E-933D-4E70AB753B1C}" srcOrd="0" destOrd="0" presId="urn:microsoft.com/office/officeart/2008/layout/LinedList"/>
    <dgm:cxn modelId="{4BA67293-0F43-4A09-8999-8825CD48C08C}" type="presParOf" srcId="{528027DF-0CA3-4E4A-A690-E300216A0C71}" destId="{6F99E4BA-BFE3-4474-AB98-F321E6FB38BC}" srcOrd="1" destOrd="0" presId="urn:microsoft.com/office/officeart/2008/layout/LinedList"/>
    <dgm:cxn modelId="{1F94A723-CF1D-478A-835F-C5273C9DB861}" type="presParOf" srcId="{528027DF-0CA3-4E4A-A690-E300216A0C71}" destId="{BD9E8BB5-B9E3-4643-B6F2-5357689F77C3}" srcOrd="2" destOrd="0" presId="urn:microsoft.com/office/officeart/2008/layout/LinedList"/>
    <dgm:cxn modelId="{AC3BAA31-C7F8-4313-8467-EE9BCCA0F94E}" type="presParOf" srcId="{B4758235-25A3-4246-8115-8509B7998893}" destId="{1FE0A650-BF4A-471D-9E38-E39B8EE8B00E}" srcOrd="5" destOrd="0" presId="urn:microsoft.com/office/officeart/2008/layout/LinedList"/>
    <dgm:cxn modelId="{86F55BD7-4F2C-4BFB-A4F9-502658D5BD0C}" type="presParOf" srcId="{B4758235-25A3-4246-8115-8509B7998893}" destId="{E472D52B-DD5E-418F-8FC7-F05CB8179474}" srcOrd="6" destOrd="0" presId="urn:microsoft.com/office/officeart/2008/layout/LinedList"/>
    <dgm:cxn modelId="{73D8FA0E-C28F-4814-99BD-6E79FFE4E1AA}" type="presParOf" srcId="{B4758235-25A3-4246-8115-8509B7998893}" destId="{70A6B129-9750-480D-B51F-ADFAEDA569FB}" srcOrd="7" destOrd="0" presId="urn:microsoft.com/office/officeart/2008/layout/LinedList"/>
    <dgm:cxn modelId="{05353328-63E7-42AF-8939-601CB65C3ECB}" type="presParOf" srcId="{70A6B129-9750-480D-B51F-ADFAEDA569FB}" destId="{B4242D78-4217-4523-9182-8BCEE7E7F3FE}" srcOrd="0" destOrd="0" presId="urn:microsoft.com/office/officeart/2008/layout/LinedList"/>
    <dgm:cxn modelId="{5E8C3D03-01CF-4332-A7C9-3627BEDFCD2B}" type="presParOf" srcId="{70A6B129-9750-480D-B51F-ADFAEDA569FB}" destId="{2F64457C-DB85-466C-9E4C-05BC79630F32}" srcOrd="1" destOrd="0" presId="urn:microsoft.com/office/officeart/2008/layout/LinedList"/>
    <dgm:cxn modelId="{362B9B01-78D3-41C2-9F81-4ACB6B3A660A}" type="presParOf" srcId="{70A6B129-9750-480D-B51F-ADFAEDA569FB}" destId="{EF07AB69-7ADE-4511-A0CB-AB81472FBE69}" srcOrd="2" destOrd="0" presId="urn:microsoft.com/office/officeart/2008/layout/LinedList"/>
    <dgm:cxn modelId="{F12EF89E-A804-40AE-B9C0-D2F34D459F7B}" type="presParOf" srcId="{B4758235-25A3-4246-8115-8509B7998893}" destId="{2E91C8DA-D79E-4978-81E6-78A8860EBA8B}" srcOrd="8" destOrd="0" presId="urn:microsoft.com/office/officeart/2008/layout/LinedList"/>
    <dgm:cxn modelId="{BC8FCAEE-D00A-4B71-A38E-7B8FD2DACECE}" type="presParOf" srcId="{B4758235-25A3-4246-8115-8509B7998893}" destId="{EB741AA3-9FAB-4442-8855-6F1BE070C415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453824-768D-FE3B-398D-2FD14DF17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44AB1A6-BF63-4098-313B-F9048BA2B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77C0AD-313C-E109-F6CD-23B0B9C7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30AE90-ACED-DD94-E00D-95C7E1FA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65A048-C7EF-020C-B15F-4A7BE477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16DC01-3723-4079-027A-9A5CC581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98DBC71-3AD2-1601-08AB-A9870C52B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584715-A664-B3D4-52A6-DFF2CBFC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8B6DA8-B6EF-22A1-B7DA-EF84F4FA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BBE0C8-120E-D13C-5387-8B92C702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8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2FEE0E9-8B61-567E-47F7-EC78503CF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354FFD4-247D-4897-B1E8-9597F8FB8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37DC37-AD11-B4ED-68C3-B849AD91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C12B583-D189-9058-D098-1709C046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05AEDC-324B-36D2-A864-784A9B50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9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DA9B24-DB17-3DA3-6172-3C7782D7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766CF1-C1E7-2AA5-110F-EDBCCC722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AAB10C-1FD8-37FF-56AD-611DC9DE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28FCFD-8E73-B774-B10A-31BD3BED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4B8CAA-F7A2-4378-3D8F-3403A8FF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9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43FF6C-BC67-3855-6CCA-10032C2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8A7364D-7618-8DB7-6CF5-305A9E93D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51C9A3-6A29-3649-4808-88826BF9A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417EE4-26C8-C624-C54C-85C5EB7F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92F602-D872-A6D4-0940-AC98ABCE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0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876A7D-00D5-1CC2-4942-D1C163BE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F383A3-AA06-138E-481C-470FFD363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EF651E8-8434-D351-5BDD-A37121CF4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E9B8D9-6AD5-C768-8AF7-4BED4885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E604EB-6104-A2E6-2FF2-1498B700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866DE0-10AA-2EE2-319E-226B4539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5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BA7445-FF07-5FA8-52E9-445B54F8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9595AC8-50A6-B716-36AE-EF8CE9EC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B42F61F-3D02-67B5-1EB7-D9C6847EF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421016F-6881-B7DD-E1F8-94D1DCBA9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2E961D2-1E26-3758-01C1-D6A8FEF26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C3CCC22-1896-D939-06C7-8380A5AD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3D6592D-19E0-D077-791F-02B076AC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31154E6-208C-C9D7-6E0A-81B0066C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14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D44FB6-554A-9666-2168-87EE6CA3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5FE984C-49A7-9514-E46E-49E58990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1448E78-D8B6-E9EF-CAE5-8176805E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34CCB8D-9D9A-69DE-BF71-7E712FBB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5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E380817-E91E-3B5D-751C-61182439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E529A2E-7872-E59B-BDDA-D2E69B1B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87078F1-084A-92F1-834C-2D9C5C4A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3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4F08E0-8FEB-EB36-8B57-BE9D4EC1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985ED6-F645-2C57-8896-F87CE85F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7AEF59-02A5-CE40-7F4F-2D5347C52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C0BCB7-CD78-A83B-BC23-90FC3839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0EE787F-E4EC-E74D-5891-EED5527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F00BDB0-AF6F-05D5-15C0-FE895824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9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290A47-DCF4-1DCF-8B6F-75FBB3AC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D07116B-AE60-E723-509D-BC0857600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05F2F5B-263E-F711-ECDD-48453C563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EDC359-8F30-0155-B773-E3D199BA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53EEF1-6F93-DD44-235C-5BCC80EE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B078F5B-22D6-34E0-5BF5-48FAB97C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0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597FBA-D5E0-8BF2-3F76-879A663D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1313409-B42B-BB2A-B22D-1C57DF56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6A33B4B-564D-B4EF-4E79-C3354FD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CE1F4-4BAC-4858-9483-B8FB41FD17B3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0B67BA-2D31-5FAC-4A4E-A14C9C7D1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7A6EB8-E67F-E122-D10A-B5A999E9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8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diagramData" Target="../diagrams/data1.xml"/><Relationship Id="rId3" Type="http://schemas.openxmlformats.org/officeDocument/2006/relationships/image" Target="../media/image4.png"/><Relationship Id="rId21" Type="http://schemas.openxmlformats.org/officeDocument/2006/relationships/diagramColors" Target="../diagrams/colors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chart" Target="../charts/chart4.xml"/><Relationship Id="rId2" Type="http://schemas.openxmlformats.org/officeDocument/2006/relationships/image" Target="../media/image3.png"/><Relationship Id="rId16" Type="http://schemas.openxmlformats.org/officeDocument/2006/relationships/chart" Target="../charts/chart3.xml"/><Relationship Id="rId20" Type="http://schemas.openxmlformats.org/officeDocument/2006/relationships/diagramQuickStyle" Target="../diagrams/quickStyl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diagramLayout" Target="../diagrams/layout1.xml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6.jpeg"/><Relationship Id="rId2" Type="http://schemas.openxmlformats.org/officeDocument/2006/relationships/image" Target="../media/image3.pn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4.png"/><Relationship Id="rId2" Type="http://schemas.openxmlformats.org/officeDocument/2006/relationships/image" Target="../media/image3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50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9.jpeg"/><Relationship Id="rId2" Type="http://schemas.openxmlformats.org/officeDocument/2006/relationships/image" Target="../media/image3.pn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53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52.jpeg"/><Relationship Id="rId2" Type="http://schemas.openxmlformats.org/officeDocument/2006/relationships/image" Target="../media/image3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5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5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5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57.jpg"/><Relationship Id="rId2" Type="http://schemas.openxmlformats.org/officeDocument/2006/relationships/image" Target="../media/image3.pn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chart" Target="../charts/chart2.xml"/><Relationship Id="rId2" Type="http://schemas.openxmlformats.org/officeDocument/2006/relationships/image" Target="../media/image3.png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310496" y="468230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2510776"/>
            <a:ext cx="7675327" cy="1611339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ИНВЕСТИЦИОННАЯ СТРАТЕГИЯ МУНИЦИПАЛЬНОГО ОБРАЗОВАНИЯ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САМАРСКОЙ ОБЛАСТИ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3" y="1968201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xmlns="" id="{C2FE2039-3F08-21A1-4C0A-3C0D96B221BC}"/>
              </a:ext>
            </a:extLst>
          </p:cNvPr>
          <p:cNvSpPr/>
          <p:nvPr/>
        </p:nvSpPr>
        <p:spPr>
          <a:xfrm>
            <a:off x="565858" y="5728950"/>
            <a:ext cx="1958975" cy="0"/>
          </a:xfrm>
          <a:custGeom>
            <a:avLst/>
            <a:gdLst/>
            <a:ahLst/>
            <a:cxnLst/>
            <a:rect l="l" t="t" r="r" b="b"/>
            <a:pathLst>
              <a:path w="1958975">
                <a:moveTo>
                  <a:pt x="0" y="0"/>
                </a:moveTo>
                <a:lnTo>
                  <a:pt x="1958873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object 5">
            <a:extLst>
              <a:ext uri="{FF2B5EF4-FFF2-40B4-BE49-F238E27FC236}">
                <a16:creationId xmlns:a16="http://schemas.microsoft.com/office/drawing/2014/main" xmlns="" id="{A990A578-09AB-EEBF-439B-205F69632BEB}"/>
              </a:ext>
            </a:extLst>
          </p:cNvPr>
          <p:cNvSpPr txBox="1"/>
          <p:nvPr/>
        </p:nvSpPr>
        <p:spPr>
          <a:xfrm>
            <a:off x="553157" y="5932895"/>
            <a:ext cx="5777865" cy="3231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ru-RU" sz="16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34">
            <a:extLst>
              <a:ext uri="{FF2B5EF4-FFF2-40B4-BE49-F238E27FC236}">
                <a16:creationId xmlns:a16="http://schemas.microsoft.com/office/drawing/2014/main" xmlns="" id="{F130C793-6816-D141-4EDD-CFC5766CBD31}"/>
              </a:ext>
            </a:extLst>
          </p:cNvPr>
          <p:cNvSpPr txBox="1"/>
          <p:nvPr/>
        </p:nvSpPr>
        <p:spPr>
          <a:xfrm>
            <a:off x="5438773" y="753720"/>
            <a:ext cx="2285697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Борский Самарской области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xmlns="" id="{DB7EF0EE-2585-86E7-EE52-4AA856CDD7A7}"/>
              </a:ext>
            </a:extLst>
          </p:cNvPr>
          <p:cNvSpPr txBox="1"/>
          <p:nvPr/>
        </p:nvSpPr>
        <p:spPr>
          <a:xfrm>
            <a:off x="376900" y="4600959"/>
            <a:ext cx="8369535" cy="896271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3120"/>
              </a:lnSpc>
              <a:spcBef>
                <a:spcPts val="600"/>
              </a:spcBef>
            </a:pPr>
            <a:r>
              <a:rPr lang="ru-RU" sz="1600" dirty="0" err="1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Тишакова</a:t>
            </a:r>
            <a:r>
              <a:rPr lang="ru-RU" sz="16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Татьяна Анатольевна</a:t>
            </a:r>
          </a:p>
          <a:p>
            <a:pPr marL="12700" marR="5080">
              <a:lnSpc>
                <a:spcPts val="3120"/>
              </a:lnSpc>
              <a:spcBef>
                <a:spcPts val="600"/>
              </a:spcBef>
            </a:pPr>
            <a:r>
              <a:rPr lang="ru-RU" sz="1600" dirty="0" err="1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И.о.заместителя</a:t>
            </a:r>
            <a:r>
              <a:rPr lang="ru-RU" sz="16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главы муниципального района Борский по экономике и финансам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8DE40AB-7D05-46D0-B7B0-E35E214E2DAA}"/>
              </a:ext>
            </a:extLst>
          </p:cNvPr>
          <p:cNvSpPr/>
          <p:nvPr/>
        </p:nvSpPr>
        <p:spPr>
          <a:xfrm>
            <a:off x="4313553" y="493700"/>
            <a:ext cx="102075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Герб муниципального образования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8F7575-869C-403A-9D47-7BEC8CAD2B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53" y="503349"/>
            <a:ext cx="1057247" cy="109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6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A323612-7DF9-4846-AE8E-618FA3841312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D72F2C17-315D-4A09-966C-576C84AAFE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E374B04A-3F39-4B53-9EC2-67D9CF2BB70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5095680-00EE-4514-8A26-F459BD0A9D8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16657EEF-68DD-4673-B59C-8D98DDDAC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8FB446F1-177A-48C7-AA68-20EF8DDC4F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EE4F620-34BF-48A9-A1B7-621B84AFD77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CDDA9A53-9881-492C-B7F1-A1F1E19D884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51B2D008-2757-4F0E-9409-F14F9A4FB0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8C1DAE6-AA06-4ABF-A2CF-FE0A1AC7EE5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157E4B7-0739-4DF8-B0F4-31EF0B6D671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3BA45B2A-3BB5-4086-9D5C-94D3203BE7B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DD37EBF-F8AF-401B-ACBA-796C367A4DB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DD75AFA1-20B6-4588-932F-FF6A8F03AE9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4CCD21D6-EC17-40B5-9405-13B79B97588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C3720EBB-6734-4891-B249-6ABFA13D530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575E408-2532-4F5D-A7B1-D3F5FF47C70F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0F3CF906-734B-457F-83D9-73E21F9A31E4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8FC4837F-2B7D-47C5-86FF-306FE0C3C5B9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CA169CBC-E868-4391-8378-442CFF4297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97189"/>
            <a:ext cx="1065472" cy="943394"/>
          </a:xfrm>
          <a:prstGeom prst="rect">
            <a:avLst/>
          </a:prstGeom>
        </p:spPr>
      </p:pic>
      <p:sp>
        <p:nvSpPr>
          <p:cNvPr id="74" name="Скругленный прямоугольник 8">
            <a:extLst>
              <a:ext uri="{FF2B5EF4-FFF2-40B4-BE49-F238E27FC236}">
                <a16:creationId xmlns:a16="http://schemas.microsoft.com/office/drawing/2014/main" xmlns="" id="{6219E35D-2753-4B59-899B-F23F78B685A1}"/>
              </a:ext>
            </a:extLst>
          </p:cNvPr>
          <p:cNvSpPr/>
          <p:nvPr/>
        </p:nvSpPr>
        <p:spPr>
          <a:xfrm rot="10800000" flipV="1">
            <a:off x="715617" y="1266901"/>
            <a:ext cx="11173692" cy="7752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BB0FA908-765A-43D8-B822-AE10D44157BB}"/>
              </a:ext>
            </a:extLst>
          </p:cNvPr>
          <p:cNvSpPr/>
          <p:nvPr/>
        </p:nvSpPr>
        <p:spPr>
          <a:xfrm>
            <a:off x="993913" y="2170046"/>
            <a:ext cx="6228522" cy="66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5" name="Диаграмма 74">
            <a:extLst>
              <a:ext uri="{FF2B5EF4-FFF2-40B4-BE49-F238E27FC236}">
                <a16:creationId xmlns:a16="http://schemas.microsoft.com/office/drawing/2014/main" xmlns="" id="{65DBDE5F-DC51-4B35-AE9F-893B387187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1799036"/>
              </p:ext>
            </p:extLst>
          </p:nvPr>
        </p:nvGraphicFramePr>
        <p:xfrm>
          <a:off x="715616" y="2212659"/>
          <a:ext cx="3606139" cy="194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7FDC57BF-D427-4317-AC3D-B5D274E88774}"/>
              </a:ext>
            </a:extLst>
          </p:cNvPr>
          <p:cNvSpPr/>
          <p:nvPr/>
        </p:nvSpPr>
        <p:spPr>
          <a:xfrm>
            <a:off x="4625009" y="2212659"/>
            <a:ext cx="3463653" cy="19463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промышленного производства по полному кругу промышленных предприятий за период январь-декабрь 2022 года составил 104,5%</a:t>
            </a:r>
          </a:p>
        </p:txBody>
      </p:sp>
      <p:graphicFrame>
        <p:nvGraphicFramePr>
          <p:cNvPr id="80" name="Диаграмма 79">
            <a:extLst>
              <a:ext uri="{FF2B5EF4-FFF2-40B4-BE49-F238E27FC236}">
                <a16:creationId xmlns:a16="http://schemas.microsoft.com/office/drawing/2014/main" xmlns="" id="{254A5A42-CFE7-4A1E-98D2-48E2F08E41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5436966"/>
              </p:ext>
            </p:extLst>
          </p:nvPr>
        </p:nvGraphicFramePr>
        <p:xfrm>
          <a:off x="8425656" y="2170046"/>
          <a:ext cx="3463653" cy="1985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81" name="Схема 80">
            <a:extLst>
              <a:ext uri="{FF2B5EF4-FFF2-40B4-BE49-F238E27FC236}">
                <a16:creationId xmlns:a16="http://schemas.microsoft.com/office/drawing/2014/main" xmlns="" id="{EF014B55-041E-4729-83A1-1E58A79957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6122367"/>
              </p:ext>
            </p:extLst>
          </p:nvPr>
        </p:nvGraphicFramePr>
        <p:xfrm>
          <a:off x="1630018" y="4436473"/>
          <a:ext cx="8786192" cy="1939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13740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68EDA679-45DB-4860-8930-A6EE74C06F23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410C9637-77E9-4B4C-AC94-50951C498A9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01C86778-4DC2-4178-8896-4028C5DD1C5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FEE3A3-262B-4605-8973-8FC33D5519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BB49D021-EA73-4877-B543-1773B812E1F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33446C07-CE94-4767-8006-89AB60C2A23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8C94ED2-588A-49C8-B841-5AB6685DE6B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0775EE98-6334-4428-B0FE-05F6EF343AE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A708AC05-C75B-4DF9-AA2C-EFD53A3058B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BFA3BFC5-A489-4A3B-9C61-AE695CC281D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EEA0F416-F6A2-4541-A9EA-943AD64503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FDAA8AF1-9A02-4CFB-B588-E129FB86D63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706D5C-A8DA-4662-ABA5-F1F43217B36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C3D2FB5-3A94-4FEC-95F3-BA90DADA601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87A745F1-15A0-49D5-B191-A768FA3CA2B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58AD6959-0EB3-4EC1-8156-803CCD4BEEF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5C6D8C0-A34E-49B6-AB51-0EB0F320041E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574392C0-321A-4A5A-BD98-097F9E7F583B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D680FDF8-95CE-434C-9354-6694E5D39416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FA170B74-6B3E-4519-8B1B-A855AB68A2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233411"/>
            <a:ext cx="1057247" cy="105185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4A05546C-2564-4789-99C6-E00F18AAAA7F}"/>
              </a:ext>
            </a:extLst>
          </p:cNvPr>
          <p:cNvSpPr/>
          <p:nvPr/>
        </p:nvSpPr>
        <p:spPr>
          <a:xfrm>
            <a:off x="318975" y="1465829"/>
            <a:ext cx="11570334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административно-бытового комплекса</a:t>
            </a:r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50A7979-B09B-40A6-93FB-0FF8D816B7C6}"/>
              </a:ext>
            </a:extLst>
          </p:cNvPr>
          <p:cNvSpPr/>
          <p:nvPr/>
        </p:nvSpPr>
        <p:spPr>
          <a:xfrm>
            <a:off x="5559196" y="2560788"/>
            <a:ext cx="5579166" cy="35222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объём  </a:t>
            </a:r>
            <a:r>
              <a:rPr lang="ru-RU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</a:t>
            </a:r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млн руб</a:t>
            </a:r>
            <a:r>
              <a:rPr lang="ru-RU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ведётся </a:t>
            </a:r>
            <a:r>
              <a:rPr lang="ru-RU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</a:t>
            </a:r>
            <a:r>
              <a:rPr lang="ru-RU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ООО«Тверское</a:t>
            </a:r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с.Заплавное</a:t>
            </a:r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Борского </a:t>
            </a:r>
            <a:r>
              <a:rPr lang="ru-RU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 </a:t>
            </a:r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комплекса 1200 </a:t>
            </a:r>
            <a:r>
              <a:rPr lang="ru-RU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Комплекс предполагает наличие мастерских для круглогодичного ремонта сельскохозяйственной техники, офисных помещений, столовой, мини-гостиницы для командировочных работников. Ввод в эксплуатацию планируется в </a:t>
            </a:r>
            <a:r>
              <a:rPr lang="en-US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квартале 2024г. </a:t>
            </a:r>
            <a:endParaRPr lang="ru-RU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4" y="2631720"/>
            <a:ext cx="4916731" cy="345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68EDA679-45DB-4860-8930-A6EE74C06F23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410C9637-77E9-4B4C-AC94-50951C498A9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01C86778-4DC2-4178-8896-4028C5DD1C5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FEE3A3-262B-4605-8973-8FC33D5519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BB49D021-EA73-4877-B543-1773B812E1F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33446C07-CE94-4767-8006-89AB60C2A23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8C94ED2-588A-49C8-B841-5AB6685DE6B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0775EE98-6334-4428-B0FE-05F6EF343AE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A708AC05-C75B-4DF9-AA2C-EFD53A3058B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BFA3BFC5-A489-4A3B-9C61-AE695CC281D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EEA0F416-F6A2-4541-A9EA-943AD64503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FDAA8AF1-9A02-4CFB-B588-E129FB86D63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706D5C-A8DA-4662-ABA5-F1F43217B36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C3D2FB5-3A94-4FEC-95F3-BA90DADA601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87A745F1-15A0-49D5-B191-A768FA3CA2B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58AD6959-0EB3-4EC1-8156-803CCD4BEEF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5C6D8C0-A34E-49B6-AB51-0EB0F320041E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574392C0-321A-4A5A-BD98-097F9E7F583B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D680FDF8-95CE-434C-9354-6694E5D39416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FA170B74-6B3E-4519-8B1B-A855AB68A2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233411"/>
            <a:ext cx="1057247" cy="105185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4A05546C-2564-4789-99C6-E00F18AAAA7F}"/>
              </a:ext>
            </a:extLst>
          </p:cNvPr>
          <p:cNvSpPr/>
          <p:nvPr/>
        </p:nvSpPr>
        <p:spPr>
          <a:xfrm>
            <a:off x="404041" y="1516066"/>
            <a:ext cx="11570334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«Семейной фермы» по выращиванию индейки</a:t>
            </a:r>
            <a:endParaRPr lang="ru-RU" sz="20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50A7979-B09B-40A6-93FB-0FF8D816B7C6}"/>
              </a:ext>
            </a:extLst>
          </p:cNvPr>
          <p:cNvSpPr/>
          <p:nvPr/>
        </p:nvSpPr>
        <p:spPr>
          <a:xfrm>
            <a:off x="5671930" y="2564447"/>
            <a:ext cx="5579166" cy="35222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объём  </a:t>
            </a:r>
            <a:r>
              <a:rPr lang="ru-RU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</a:t>
            </a:r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млн руб</a:t>
            </a:r>
            <a:r>
              <a:rPr lang="ru-RU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осуществляет ИП </a:t>
            </a:r>
            <a:r>
              <a:rPr lang="ru-RU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Рузанов</a:t>
            </a:r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В.Ю. в </a:t>
            </a:r>
            <a:r>
              <a:rPr lang="ru-RU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с.Соковнинка</a:t>
            </a:r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Борского района. Реализация проекта позволит увеличить мощность производства на 80 %. Предполагается  использовать закрытый способ производства. Реализация продукции будет осуществляться под брендом  «Борская индейка». Планируется дополнительное открытие 5 магазинов на территории Самарской области и осуществления продаж через Интернет.</a:t>
            </a:r>
            <a:endParaRPr lang="ru-RU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1" y="2661261"/>
            <a:ext cx="5069107" cy="342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68EDA679-45DB-4860-8930-A6EE74C06F23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410C9637-77E9-4B4C-AC94-50951C498A9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01C86778-4DC2-4178-8896-4028C5DD1C5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FEE3A3-262B-4605-8973-8FC33D5519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BB49D021-EA73-4877-B543-1773B812E1F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33446C07-CE94-4767-8006-89AB60C2A23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8C94ED2-588A-49C8-B841-5AB6685DE6B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0775EE98-6334-4428-B0FE-05F6EF343AE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A708AC05-C75B-4DF9-AA2C-EFD53A3058B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BFA3BFC5-A489-4A3B-9C61-AE695CC281D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EEA0F416-F6A2-4541-A9EA-943AD64503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FDAA8AF1-9A02-4CFB-B588-E129FB86D63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706D5C-A8DA-4662-ABA5-F1F43217B36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C3D2FB5-3A94-4FEC-95F3-BA90DADA601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87A745F1-15A0-49D5-B191-A768FA3CA2B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58AD6959-0EB3-4EC1-8156-803CCD4BEEF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5C6D8C0-A34E-49B6-AB51-0EB0F320041E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574392C0-321A-4A5A-BD98-097F9E7F583B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D680FDF8-95CE-434C-9354-6694E5D39416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FA170B74-6B3E-4519-8B1B-A855AB68A2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233411"/>
            <a:ext cx="1057247" cy="105185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4A05546C-2564-4789-99C6-E00F18AAAA7F}"/>
              </a:ext>
            </a:extLst>
          </p:cNvPr>
          <p:cNvSpPr/>
          <p:nvPr/>
        </p:nvSpPr>
        <p:spPr>
          <a:xfrm>
            <a:off x="331674" y="1401182"/>
            <a:ext cx="11502517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производственной базы для хранения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зерна</a:t>
            </a:r>
            <a:endParaRPr lang="ru-RU" sz="18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50A7979-B09B-40A6-93FB-0FF8D816B7C6}"/>
              </a:ext>
            </a:extLst>
          </p:cNvPr>
          <p:cNvSpPr/>
          <p:nvPr/>
        </p:nvSpPr>
        <p:spPr>
          <a:xfrm>
            <a:off x="5671930" y="2564447"/>
            <a:ext cx="5579166" cy="35222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на базе колхоза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им.Чапаева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планируемый объём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9,9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позволит дополнительно хранить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3,0  тыс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тонн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зерна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2564447"/>
            <a:ext cx="4797287" cy="352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F1D33F2E-6437-41B6-ADE3-2690973FAC13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39" name="object 6">
              <a:extLst>
                <a:ext uri="{FF2B5EF4-FFF2-40B4-BE49-F238E27FC236}">
                  <a16:creationId xmlns:a16="http://schemas.microsoft.com/office/drawing/2014/main" xmlns="" id="{A1A438B2-A791-4929-85C0-E515C9E24ACC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4" name="object 7">
                <a:extLst>
                  <a:ext uri="{FF2B5EF4-FFF2-40B4-BE49-F238E27FC236}">
                    <a16:creationId xmlns:a16="http://schemas.microsoft.com/office/drawing/2014/main" xmlns="" id="{38512CB8-04DF-4DFC-8346-49F02E77EB5A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:a16="http://schemas.microsoft.com/office/drawing/2014/main" xmlns="" id="{A7E30B21-9112-4ECD-B26E-270FE9F7D11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6" name="object 9">
                <a:extLst>
                  <a:ext uri="{FF2B5EF4-FFF2-40B4-BE49-F238E27FC236}">
                    <a16:creationId xmlns:a16="http://schemas.microsoft.com/office/drawing/2014/main" xmlns="" id="{D62373AD-5D42-491B-8F1C-1406A831976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0">
                <a:extLst>
                  <a:ext uri="{FF2B5EF4-FFF2-40B4-BE49-F238E27FC236}">
                    <a16:creationId xmlns:a16="http://schemas.microsoft.com/office/drawing/2014/main" xmlns="" id="{3ED6BC8E-BA0A-4F3C-B465-2734054AAE2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1">
                <a:extLst>
                  <a:ext uri="{FF2B5EF4-FFF2-40B4-BE49-F238E27FC236}">
                    <a16:creationId xmlns:a16="http://schemas.microsoft.com/office/drawing/2014/main" xmlns="" id="{915A6ABD-70E6-4B8C-AF7E-51148F1AA61C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object 12">
                <a:extLst>
                  <a:ext uri="{FF2B5EF4-FFF2-40B4-BE49-F238E27FC236}">
                    <a16:creationId xmlns:a16="http://schemas.microsoft.com/office/drawing/2014/main" xmlns="" id="{716E3B84-7D7C-4C39-9292-F7F183A05AC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0" name="object 13">
                <a:extLst>
                  <a:ext uri="{FF2B5EF4-FFF2-40B4-BE49-F238E27FC236}">
                    <a16:creationId xmlns:a16="http://schemas.microsoft.com/office/drawing/2014/main" xmlns="" id="{762DFBDA-60DF-487B-A089-1636AE7749B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1" name="object 14">
                <a:extLst>
                  <a:ext uri="{FF2B5EF4-FFF2-40B4-BE49-F238E27FC236}">
                    <a16:creationId xmlns:a16="http://schemas.microsoft.com/office/drawing/2014/main" xmlns="" id="{616F04A5-0F09-48CA-8093-1EE54A558B55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15">
                <a:extLst>
                  <a:ext uri="{FF2B5EF4-FFF2-40B4-BE49-F238E27FC236}">
                    <a16:creationId xmlns:a16="http://schemas.microsoft.com/office/drawing/2014/main" xmlns="" id="{3A444E9C-404F-4942-9FB3-B030ADF64DC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3" name="object 16">
                <a:extLst>
                  <a:ext uri="{FF2B5EF4-FFF2-40B4-BE49-F238E27FC236}">
                    <a16:creationId xmlns:a16="http://schemas.microsoft.com/office/drawing/2014/main" xmlns="" id="{ACA3613A-4870-445F-9198-3BD9A6FFBE8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4" name="object 17">
                <a:extLst>
                  <a:ext uri="{FF2B5EF4-FFF2-40B4-BE49-F238E27FC236}">
                    <a16:creationId xmlns:a16="http://schemas.microsoft.com/office/drawing/2014/main" xmlns="" id="{AA30F9AA-B223-4492-B566-97671E01D72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5" name="object 18">
                <a:extLst>
                  <a:ext uri="{FF2B5EF4-FFF2-40B4-BE49-F238E27FC236}">
                    <a16:creationId xmlns:a16="http://schemas.microsoft.com/office/drawing/2014/main" xmlns="" id="{EBCF2FC5-7600-44EB-9EFF-128BFC53CC0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6" name="object 19">
                <a:extLst>
                  <a:ext uri="{FF2B5EF4-FFF2-40B4-BE49-F238E27FC236}">
                    <a16:creationId xmlns:a16="http://schemas.microsoft.com/office/drawing/2014/main" xmlns="" id="{84C5C46C-8818-4658-90FD-BE40916AC24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7" name="object 20">
                <a:extLst>
                  <a:ext uri="{FF2B5EF4-FFF2-40B4-BE49-F238E27FC236}">
                    <a16:creationId xmlns:a16="http://schemas.microsoft.com/office/drawing/2014/main" xmlns="" id="{033C0EEB-EB44-4D27-8831-C01B8E3F79C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8" name="object 21">
                <a:extLst>
                  <a:ext uri="{FF2B5EF4-FFF2-40B4-BE49-F238E27FC236}">
                    <a16:creationId xmlns:a16="http://schemas.microsoft.com/office/drawing/2014/main" xmlns="" id="{F07E9770-407D-4072-8C41-D17B48104312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2">
                <a:extLst>
                  <a:ext uri="{FF2B5EF4-FFF2-40B4-BE49-F238E27FC236}">
                    <a16:creationId xmlns:a16="http://schemas.microsoft.com/office/drawing/2014/main" xmlns="" id="{87638AD3-005B-4E47-A9EA-521DF58152F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3">
                <a:extLst>
                  <a:ext uri="{FF2B5EF4-FFF2-40B4-BE49-F238E27FC236}">
                    <a16:creationId xmlns:a16="http://schemas.microsoft.com/office/drawing/2014/main" xmlns="" id="{37E600D2-5110-4C5F-A353-D2F10DC54FDE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1" name="object 24">
                <a:extLst>
                  <a:ext uri="{FF2B5EF4-FFF2-40B4-BE49-F238E27FC236}">
                    <a16:creationId xmlns:a16="http://schemas.microsoft.com/office/drawing/2014/main" xmlns="" id="{0D7C5F51-703A-4198-8DBA-A9AE7FA76F8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2" name="object 25">
                <a:extLst>
                  <a:ext uri="{FF2B5EF4-FFF2-40B4-BE49-F238E27FC236}">
                    <a16:creationId xmlns:a16="http://schemas.microsoft.com/office/drawing/2014/main" xmlns="" id="{B7ABA893-F13A-4CA7-9FAC-81565E9298C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3" name="object 26">
                <a:extLst>
                  <a:ext uri="{FF2B5EF4-FFF2-40B4-BE49-F238E27FC236}">
                    <a16:creationId xmlns:a16="http://schemas.microsoft.com/office/drawing/2014/main" xmlns="" id="{07B77421-5DBB-4605-8114-1296EC345D1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4" name="object 27">
                <a:extLst>
                  <a:ext uri="{FF2B5EF4-FFF2-40B4-BE49-F238E27FC236}">
                    <a16:creationId xmlns:a16="http://schemas.microsoft.com/office/drawing/2014/main" xmlns="" id="{D69598F2-B798-4A29-8910-7DC7D75FFE0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5" name="object 28">
                <a:extLst>
                  <a:ext uri="{FF2B5EF4-FFF2-40B4-BE49-F238E27FC236}">
                    <a16:creationId xmlns:a16="http://schemas.microsoft.com/office/drawing/2014/main" xmlns="" id="{A23CFDF9-BFCC-4130-8CD1-B34D51A9A88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6" name="object 29">
                <a:extLst>
                  <a:ext uri="{FF2B5EF4-FFF2-40B4-BE49-F238E27FC236}">
                    <a16:creationId xmlns:a16="http://schemas.microsoft.com/office/drawing/2014/main" xmlns="" id="{00B1508B-44AA-46BE-A28E-3BC20F7DDC8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0">
                <a:extLst>
                  <a:ext uri="{FF2B5EF4-FFF2-40B4-BE49-F238E27FC236}">
                    <a16:creationId xmlns:a16="http://schemas.microsoft.com/office/drawing/2014/main" xmlns="" id="{B1D0A9F6-6521-4612-B807-E657B31C3BE9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1">
                <a:extLst>
                  <a:ext uri="{FF2B5EF4-FFF2-40B4-BE49-F238E27FC236}">
                    <a16:creationId xmlns:a16="http://schemas.microsoft.com/office/drawing/2014/main" xmlns="" id="{AC04E83B-2AE9-4DA5-9D1E-A61F75150D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32">
                <a:extLst>
                  <a:ext uri="{FF2B5EF4-FFF2-40B4-BE49-F238E27FC236}">
                    <a16:creationId xmlns:a16="http://schemas.microsoft.com/office/drawing/2014/main" xmlns="" id="{96BE08B2-B031-4483-BED7-BB9AF4A470A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0" name="object 33">
                <a:extLst>
                  <a:ext uri="{FF2B5EF4-FFF2-40B4-BE49-F238E27FC236}">
                    <a16:creationId xmlns:a16="http://schemas.microsoft.com/office/drawing/2014/main" xmlns="" id="{D2A9286C-21A7-4AD4-99F8-5F963A837CC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xmlns="" id="{ED2F66A1-5E76-4CA2-857F-066F1D0F030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xmlns="" id="{217F5870-1A0B-4669-8315-799CBAE440CF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2" name="object 34">
                <a:extLst>
                  <a:ext uri="{FF2B5EF4-FFF2-40B4-BE49-F238E27FC236}">
                    <a16:creationId xmlns:a16="http://schemas.microsoft.com/office/drawing/2014/main" xmlns="" id="{3BF17C22-519C-40F5-8B43-DF0624B45A80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xmlns="" id="{19AF8EA9-C237-46C1-8CED-90CE99B504B8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65B8464D-ABF2-48E5-8692-BBD0C5B471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92" y="289862"/>
            <a:ext cx="1057247" cy="92447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084C9FFA-1A8F-4EA4-BE9D-C355CA662766}"/>
              </a:ext>
            </a:extLst>
          </p:cNvPr>
          <p:cNvSpPr txBox="1"/>
          <p:nvPr/>
        </p:nvSpPr>
        <p:spPr>
          <a:xfrm>
            <a:off x="5512904" y="1440423"/>
            <a:ext cx="5698434" cy="4227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Борский район имеет ряд конкурентных преимуществ, которые оказывают воздействие на экономическое развитие и инвестиционную привлекательность: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-выгодное географическое положение;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природные ресурсы и климатические условия;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наличие квалифицированных трудовых ресурсов;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развитая структура современных средств связи;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развитая коммунальная инфраструктура;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развитая система розничной торговли и бытовых услуг.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85F7FA51-5B19-452D-968C-6F6972EE4E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9" y="1347548"/>
            <a:ext cx="4472037" cy="490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7675327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СОСТОЯНИЕ ИМУЩЕСТВА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ИНФРАСТРУКТУРЫ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xmlns="" id="{DFB1AB6D-993B-4905-AE54-785CFBD12215}"/>
              </a:ext>
            </a:extLst>
          </p:cNvPr>
          <p:cNvSpPr txBox="1"/>
          <p:nvPr/>
        </p:nvSpPr>
        <p:spPr>
          <a:xfrm>
            <a:off x="1618979" y="2107669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Борский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C2A9F457-6D80-4C9F-BC57-5826D0439522}"/>
              </a:ext>
            </a:extLst>
          </p:cNvPr>
          <p:cNvSpPr/>
          <p:nvPr/>
        </p:nvSpPr>
        <p:spPr>
          <a:xfrm>
            <a:off x="598229" y="1751687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Герб муниципального образования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842D0E40-CC9B-4100-A581-5F431ECC3AC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6" y="1714180"/>
            <a:ext cx="1057247" cy="109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40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C6C8533-A6F4-4805-A848-7EFAA798940D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3943DB5A-8D02-436E-A387-AB9D8F6454C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AC579FE5-DA78-4461-B293-597AB47BCC1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7BD16F00-02FF-43A5-BBE5-768D644C0AD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DE9D8031-D71D-4054-9EB6-1BC90B6DF6B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1934A6A9-69F7-40F3-A2C7-3B2F7B039E95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E65F7545-B93C-4297-BEEA-46CD8683C083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17863FD-A0FF-403C-94A2-A729A0A4491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C134EBD4-4CB8-43CE-806F-B92CD3B9E9B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76EB7402-8C89-48B5-B1B7-8D11698036D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54785A36-A585-457C-B216-92AA743B342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B7CA5688-002F-42F3-A008-56A0868456F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4A5ABFC2-1988-4D83-99C7-0F00667EEDF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88691A1B-6EE0-48B4-8AA8-70F65F4199F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2C7A8220-0EB9-4B0D-8EE0-D1EB3A3B138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851CB9DF-316F-4205-9445-E8A7A811221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368CA2DA-6A97-4372-8730-A93316E428B1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41C05E5-FB24-4CE3-955F-25C574736C5C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B4A1BD2B-38A4-42B1-A312-2D682BA538D5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D5284A2D-4728-4500-A1F2-C7FA16E2544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DF81B6C4-EE56-41D8-ADC7-095D2B1BC56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C06468A-A0CE-4325-A735-3705CCD27E9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3059BC84-1422-4AC1-A23E-804D1124BFC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14872A71-B042-42DE-BFFB-41F1CB56E28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D5A1C739-4D70-4BDD-8F95-C158A6AFD8B7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2FF6FF4D-4CFF-40AE-B829-8E50ED4EE7E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4227E3C3-3981-4F4C-BE07-9A676D3A73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D448B477-6B5A-41FC-9A70-6ECF9CE250C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C09938EF-03D6-4B49-934E-FA0AC7D01F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65B40553-2567-4B7D-9716-87D4EE8C074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9EFE67D6-49F2-47E4-B7B3-3DBA5F85A7BA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D994A142-8F74-498A-885F-D0CC6C81C03E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 smtClean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77671A03-0EA4-4A26-965F-FEFF90EAADF6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2E325B05-CCE2-4413-B1E1-FE6C88758A1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575" y="232765"/>
            <a:ext cx="1072404" cy="94481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6BD0C3B0-C340-4726-8ACE-75B6B5E7E61B}"/>
              </a:ext>
            </a:extLst>
          </p:cNvPr>
          <p:cNvSpPr/>
          <p:nvPr/>
        </p:nvSpPr>
        <p:spPr>
          <a:xfrm>
            <a:off x="331674" y="1519877"/>
            <a:ext cx="11557635" cy="8330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Транспортно-логистическая система</a:t>
            </a:r>
            <a:endParaRPr lang="ru-RU" sz="18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D1B42542-006B-494C-90DE-F2111B2B8EC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3" y="2537340"/>
            <a:ext cx="2106721" cy="117419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E89E2D8C-E64B-4310-9A83-83D4E13E731C}"/>
              </a:ext>
            </a:extLst>
          </p:cNvPr>
          <p:cNvSpPr txBox="1"/>
          <p:nvPr/>
        </p:nvSpPr>
        <p:spPr>
          <a:xfrm>
            <a:off x="2955235" y="2537340"/>
            <a:ext cx="5300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Автомагистраль Самара-Оренбург</a:t>
            </a:r>
          </a:p>
          <a:p>
            <a:pPr algn="ctr"/>
            <a:r>
              <a:rPr lang="ru-RU" sz="18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М5 Урал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0E829D6A-6961-4D80-BFDB-E5A59DA19224}"/>
              </a:ext>
            </a:extLst>
          </p:cNvPr>
          <p:cNvSpPr txBox="1"/>
          <p:nvPr/>
        </p:nvSpPr>
        <p:spPr>
          <a:xfrm rot="10800000" flipV="1">
            <a:off x="7920604" y="2515667"/>
            <a:ext cx="3793942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г. Самара  </a:t>
            </a:r>
            <a:r>
              <a:rPr lang="ru-RU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ru-RU" sz="18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A145B02E-3DF5-4648-9243-C6308672EF3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3" y="4109602"/>
            <a:ext cx="2250156" cy="114207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8CDF110D-1017-42C8-B4B7-471E5AA80FBD}"/>
              </a:ext>
            </a:extLst>
          </p:cNvPr>
          <p:cNvSpPr txBox="1"/>
          <p:nvPr/>
        </p:nvSpPr>
        <p:spPr>
          <a:xfrm rot="10800000" flipV="1">
            <a:off x="3127512" y="4033864"/>
            <a:ext cx="5300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дорога Москва-Самара-Оренбург-Ташкент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D49D9978-33BA-40F4-9535-094DCC530FAA}"/>
              </a:ext>
            </a:extLst>
          </p:cNvPr>
          <p:cNvSpPr txBox="1"/>
          <p:nvPr/>
        </p:nvSpPr>
        <p:spPr>
          <a:xfrm>
            <a:off x="8256104" y="3108526"/>
            <a:ext cx="3246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</a:t>
            </a:r>
          </a:p>
          <a:p>
            <a:pPr algn="ctr"/>
            <a:r>
              <a:rPr lang="ru-RU" sz="18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Оренбург 325 км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3CD2375A-8D8A-4C7B-9644-D92FF739001E}"/>
              </a:ext>
            </a:extLst>
          </p:cNvPr>
          <p:cNvSpPr txBox="1"/>
          <p:nvPr/>
        </p:nvSpPr>
        <p:spPr>
          <a:xfrm rot="10800000" flipV="1">
            <a:off x="8256100" y="4164126"/>
            <a:ext cx="3246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г. Казань 455 км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9BDB034B-5C5E-4D03-838A-DA35CA1ADC8E}"/>
              </a:ext>
            </a:extLst>
          </p:cNvPr>
          <p:cNvSpPr txBox="1"/>
          <p:nvPr/>
        </p:nvSpPr>
        <p:spPr>
          <a:xfrm rot="10800000" flipV="1">
            <a:off x="8113771" y="5176122"/>
            <a:ext cx="3246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г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 1157 км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503545EB-E9C6-47E7-BFCF-5CDFC2AF68F9}"/>
              </a:ext>
            </a:extLst>
          </p:cNvPr>
          <p:cNvSpPr txBox="1"/>
          <p:nvPr/>
        </p:nvSpPr>
        <p:spPr>
          <a:xfrm rot="10800000" flipV="1">
            <a:off x="591898" y="5688292"/>
            <a:ext cx="113541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Транспортное обслуживание по району осуществляет ОАО «Борское автотранспортное предприятие»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Действуют 7 внутрирайонных маршрутов</a:t>
            </a:r>
          </a:p>
        </p:txBody>
      </p:sp>
    </p:spTree>
    <p:extLst>
      <p:ext uri="{BB962C8B-B14F-4D97-AF65-F5344CB8AC3E}">
        <p14:creationId xmlns:p14="http://schemas.microsoft.com/office/powerpoint/2010/main" val="23403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72C2F2F6-4156-4D67-80EC-EF3175D647FB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83F9E3E2-4703-48FA-9373-BB582FF005C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97086035-5F91-48A4-9E2E-6CF476E7DC0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DA866B1A-5607-42CF-BB22-1BB16655E9E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F335A86-9272-4756-8880-551E69229C6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6810F443-B86E-4921-A5ED-C2AA6C57750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BFFEEFBA-D857-4D40-99BF-5133BFDD1AFA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EE1A2DA-4317-439A-8BF0-27F917FDBA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3E06CEA7-4FCF-45C2-877B-3B09F9B46F3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AC944442-0000-45A2-896C-1425A816E93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32AC1615-42F2-480E-8338-3FFB6A4E071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DF05A32-B5E6-449F-9253-3E8B086B72E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2D613467-614E-4F32-80CA-FC67441D68C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EB77C56E-D780-4FB7-8296-4C2E5F74106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B6EA0918-3873-4957-8BF3-819B482B13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20266BFE-906C-4117-8EB8-34A2A450AE4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DB486D83-E335-4FC4-A4EF-45A99B53A99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C2FC549E-7F6F-40C2-B80B-18C197585AC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58F7EC0-F810-47B9-8F29-9C677CAFDB0F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B2BFF5-A812-47CA-927D-81B7E290F8A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65D11EDA-F135-4B6D-80D1-58A6B7B2B21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84F82C-6C4D-464F-A8CE-1267CE970AE5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BA3A7345-2EF3-4FD0-AB4B-8366A0A2917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F3A34FB8-68E5-4375-BDDC-A0AE6377A58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64C6E6BD-4AD2-4C1C-BD5A-8DE81517097C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85F6AD19-2B86-4399-8E33-7C22B41D503E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4AF4249C-985A-4364-986C-799D462E8E6D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EB245D6D-584D-4D4F-B197-2428BAD9605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D42E0919-65DC-407F-A21A-57C334C764B8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1C29AE89-6082-4F97-81BC-E2D10C6EE98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155B19B7-7BCD-4CCF-B02E-2267E48D9FD7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552B51DA-4EFB-4054-A75D-C11DA23DB84E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F30F1DF5-9A36-40E9-89A9-5FF2B30B01A0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A93BBA7D-8493-4759-9695-DE9E04EEE7A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289862"/>
            <a:ext cx="1057247" cy="924476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38978C90-7141-4BC3-9414-24491CC6A7FD}"/>
              </a:ext>
            </a:extLst>
          </p:cNvPr>
          <p:cNvSpPr/>
          <p:nvPr/>
        </p:nvSpPr>
        <p:spPr>
          <a:xfrm>
            <a:off x="331674" y="1349756"/>
            <a:ext cx="3993583" cy="10621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Теплоснабжение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F410A5D4-3852-4C99-B556-14DEE53DBDC6}"/>
              </a:ext>
            </a:extLst>
          </p:cNvPr>
          <p:cNvSpPr/>
          <p:nvPr/>
        </p:nvSpPr>
        <p:spPr>
          <a:xfrm>
            <a:off x="331674" y="2547313"/>
            <a:ext cx="4037126" cy="3842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YS Text"/>
              </a:rPr>
              <a:t> </a:t>
            </a:r>
            <a:r>
              <a:rPr lang="ru-RU" b="0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Пять центральных котельных  и 32 мини-котельных. </a:t>
            </a:r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тепловых сетей в двухтрубном исчислении – 14,85 км, мощность источников теплоснабжения 28,65 Гкал/час. Полезный отпуск тепловой энергии на коммунальные нужды 25,5 тысяч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Гкал., в т.ч. населению 10,5тысяч  Гкал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Услугами центрального отопления пользуются в сельских поселениях Борское, </a:t>
            </a:r>
            <a:r>
              <a:rPr lang="ru-RU" b="0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Новоборское</a:t>
            </a:r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Петровка.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CAB1FDF-2831-4213-928F-5FE53A82A82E}"/>
              </a:ext>
            </a:extLst>
          </p:cNvPr>
          <p:cNvSpPr/>
          <p:nvPr/>
        </p:nvSpPr>
        <p:spPr>
          <a:xfrm>
            <a:off x="4673600" y="1409378"/>
            <a:ext cx="3628571" cy="10025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Газоснабжение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CE879138-0C30-41BF-BCE1-364F6ACED814}"/>
              </a:ext>
            </a:extLst>
          </p:cNvPr>
          <p:cNvSpPr/>
          <p:nvPr/>
        </p:nvSpPr>
        <p:spPr>
          <a:xfrm>
            <a:off x="4572000" y="2606934"/>
            <a:ext cx="3730172" cy="3768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газовых сетей по муниципальному району Борский</a:t>
            </a:r>
          </a:p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616,2 км. Центральное газоснабжение проведено в 33 из 51</a:t>
            </a:r>
          </a:p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пунктов муниципального района Борский. Уровень газификации</a:t>
            </a:r>
          </a:p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домов сетевым газом составляет 84,2 %.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20D94288-7BF5-4288-9843-9B90D5C8AA0A}"/>
              </a:ext>
            </a:extLst>
          </p:cNvPr>
          <p:cNvSpPr/>
          <p:nvPr/>
        </p:nvSpPr>
        <p:spPr>
          <a:xfrm>
            <a:off x="8566377" y="1431977"/>
            <a:ext cx="3293949" cy="924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5ED199FD-81E1-447D-B9DD-766B52A6B7D7}"/>
              </a:ext>
            </a:extLst>
          </p:cNvPr>
          <p:cNvSpPr/>
          <p:nvPr/>
        </p:nvSpPr>
        <p:spPr>
          <a:xfrm>
            <a:off x="8534401" y="2491150"/>
            <a:ext cx="3338286" cy="38843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водопроводных сетей составляет 214 км.</a:t>
            </a:r>
          </a:p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водопроводов 3 194 тыс.м3 в год. Объем потребленной воды в год составил 804,7 </a:t>
            </a:r>
            <a:r>
              <a:rPr lang="ru-RU" b="0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м3.среднесуточное потребление воды в расчёте на одного</a:t>
            </a:r>
          </a:p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жителя 91 л.</a:t>
            </a:r>
          </a:p>
        </p:txBody>
      </p:sp>
    </p:spTree>
    <p:extLst>
      <p:ext uri="{BB962C8B-B14F-4D97-AF65-F5344CB8AC3E}">
        <p14:creationId xmlns:p14="http://schemas.microsoft.com/office/powerpoint/2010/main" val="5805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88087" y="6508677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72C2F2F6-4156-4D67-80EC-EF3175D647FB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83F9E3E2-4703-48FA-9373-BB582FF005C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97086035-5F91-48A4-9E2E-6CF476E7DC0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DA866B1A-5607-42CF-BB22-1BB16655E9E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F335A86-9272-4756-8880-551E69229C6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6810F443-B86E-4921-A5ED-C2AA6C57750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BFFEEFBA-D857-4D40-99BF-5133BFDD1AFA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EE1A2DA-4317-439A-8BF0-27F917FDBA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3E06CEA7-4FCF-45C2-877B-3B09F9B46F3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AC944442-0000-45A2-896C-1425A816E93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32AC1615-42F2-480E-8338-3FFB6A4E071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DF05A32-B5E6-449F-9253-3E8B086B72E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2D613467-614E-4F32-80CA-FC67441D68C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EB77C56E-D780-4FB7-8296-4C2E5F74106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B6EA0918-3873-4957-8BF3-819B482B13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20266BFE-906C-4117-8EB8-34A2A450AE4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DB486D83-E335-4FC4-A4EF-45A99B53A99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C2FC549E-7F6F-40C2-B80B-18C197585AC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58F7EC0-F810-47B9-8F29-9C677CAFDB0F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B2BFF5-A812-47CA-927D-81B7E290F8A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65D11EDA-F135-4B6D-80D1-58A6B7B2B21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84F82C-6C4D-464F-A8CE-1267CE970AE5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BA3A7345-2EF3-4FD0-AB4B-8366A0A2917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F3A34FB8-68E5-4375-BDDC-A0AE6377A58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64C6E6BD-4AD2-4C1C-BD5A-8DE81517097C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85F6AD19-2B86-4399-8E33-7C22B41D503E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4AF4249C-985A-4364-986C-799D462E8E6D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EB245D6D-584D-4D4F-B197-2428BAD9605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D42E0919-65DC-407F-A21A-57C334C764B8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1C29AE89-6082-4F97-81BC-E2D10C6EE98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155B19B7-7BCD-4CCF-B02E-2267E48D9FD7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552B51DA-4EFB-4054-A75D-C11DA23DB84E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F30F1DF5-9A36-40E9-89A9-5FF2B30B01A0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A93BBA7D-8493-4759-9695-DE9E04EEE7A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289862"/>
            <a:ext cx="1057247" cy="924476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38978C90-7141-4BC3-9414-24491CC6A7FD}"/>
              </a:ext>
            </a:extLst>
          </p:cNvPr>
          <p:cNvSpPr/>
          <p:nvPr/>
        </p:nvSpPr>
        <p:spPr>
          <a:xfrm>
            <a:off x="318975" y="1409379"/>
            <a:ext cx="11263425" cy="683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Электроэнергия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7ECF09D7-8D01-42A8-BF51-65F5D4C5E8C9}"/>
              </a:ext>
            </a:extLst>
          </p:cNvPr>
          <p:cNvSpPr/>
          <p:nvPr/>
        </p:nvSpPr>
        <p:spPr>
          <a:xfrm>
            <a:off x="486205" y="2370722"/>
            <a:ext cx="11248571" cy="91440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района Борский функционируют </a:t>
            </a:r>
            <a:r>
              <a:rPr lang="ru-RU" b="0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и </a:t>
            </a:r>
            <a:r>
              <a:rPr lang="ru-RU" b="0" i="0" dirty="0" err="1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энергоснабжающие</a:t>
            </a:r>
            <a:r>
              <a:rPr lang="ru-RU" b="0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компании: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30761B77-CB06-490F-8C0E-0E98B2138B4B}"/>
              </a:ext>
            </a:extLst>
          </p:cNvPr>
          <p:cNvSpPr/>
          <p:nvPr/>
        </p:nvSpPr>
        <p:spPr>
          <a:xfrm>
            <a:off x="145144" y="3386908"/>
            <a:ext cx="3773714" cy="29841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Борский участок АО «Самарская сетевая компания». На участке</a:t>
            </a:r>
          </a:p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ВЛ 0,4 КВ – 186,026 км; ВЛ 6-10 КВ – 38,095 км; ТП</a:t>
            </a:r>
          </a:p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6-10/(0,4) КВ – 106 шт.</a:t>
            </a:r>
          </a:p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21A3D277-16E7-4902-A28E-A8F25E338086}"/>
              </a:ext>
            </a:extLst>
          </p:cNvPr>
          <p:cNvSpPr/>
          <p:nvPr/>
        </p:nvSpPr>
        <p:spPr>
          <a:xfrm>
            <a:off x="4180637" y="3460820"/>
            <a:ext cx="3717900" cy="29841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Волжское производственное отделение филиала ПАО «МРСК-Волги» -</a:t>
            </a:r>
          </a:p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«Самарские распределительные сети» оказывает услуги по передаче</a:t>
            </a:r>
          </a:p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электрической энергии, по технологическому присоединению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E5D13694-0103-44B0-8AB0-EA45A2B6AEEB}"/>
              </a:ext>
            </a:extLst>
          </p:cNvPr>
          <p:cNvSpPr/>
          <p:nvPr/>
        </p:nvSpPr>
        <p:spPr>
          <a:xfrm>
            <a:off x="7982079" y="3489015"/>
            <a:ext cx="4071988" cy="30062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Борское отделение ПАО «Самараэнерго». Основным видом</a:t>
            </a:r>
          </a:p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является сбыт электрической энергии. Зона обслуживания</a:t>
            </a:r>
          </a:p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Борский район, Богатовский район, часть Кинель-Черкасского района,</a:t>
            </a:r>
          </a:p>
          <a:p>
            <a:pPr algn="ctr"/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Оренбургской области (Тоцкая КЭЧ).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83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37BAA22F-FE51-427F-8969-C3D8BF25C83B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495AB0B9-D890-49C1-97B1-4ED32AFFC367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xmlns="" id="{BDD78D6E-16DE-4458-9579-6D55D6C9644C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776C12F6-A742-4748-9482-33158343492F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A21F3781-3334-4A8B-8677-8CB924E627D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81" y="305677"/>
            <a:ext cx="1057247" cy="90866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9949FB37-559F-4378-A695-74F7F4C9BE66}"/>
              </a:ext>
            </a:extLst>
          </p:cNvPr>
          <p:cNvSpPr/>
          <p:nvPr/>
        </p:nvSpPr>
        <p:spPr>
          <a:xfrm>
            <a:off x="188393" y="1384127"/>
            <a:ext cx="11634326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Земельный участок по адресу: Самарская область, Борский район, с кадастровым номером: 63:16:0616001:42</a:t>
            </a:r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8013FD3F-97A5-4BB1-898B-EEF5661C4A72}"/>
              </a:ext>
            </a:extLst>
          </p:cNvPr>
          <p:cNvSpPr/>
          <p:nvPr/>
        </p:nvSpPr>
        <p:spPr>
          <a:xfrm>
            <a:off x="5313405" y="2339740"/>
            <a:ext cx="1493739" cy="21487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1,95 га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1BCD797D-27F6-4DAD-9E26-A32AAD3E10FD}"/>
              </a:ext>
            </a:extLst>
          </p:cNvPr>
          <p:cNvSpPr/>
          <p:nvPr/>
        </p:nvSpPr>
        <p:spPr>
          <a:xfrm>
            <a:off x="6895070" y="2339741"/>
            <a:ext cx="1441621" cy="21487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государственная неразграниченная собственность</a:t>
            </a:r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0CDD049B-A40E-442D-A56A-4579C632F9B3}"/>
              </a:ext>
            </a:extLst>
          </p:cNvPr>
          <p:cNvSpPr/>
          <p:nvPr/>
        </p:nvSpPr>
        <p:spPr>
          <a:xfrm>
            <a:off x="8512543" y="2339740"/>
            <a:ext cx="1548714" cy="21487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строения, здания, сооружения отсутствуют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FFDDDAB1-F709-4F41-85BE-82ACA6AAEC98}"/>
              </a:ext>
            </a:extLst>
          </p:cNvPr>
          <p:cNvSpPr/>
          <p:nvPr/>
        </p:nvSpPr>
        <p:spPr>
          <a:xfrm>
            <a:off x="10237109" y="2339741"/>
            <a:ext cx="1585610" cy="21487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возможно использование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для производственных и промышленных целей</a:t>
            </a:r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364BE2D7-7144-4370-8122-ECDBCE410B34}"/>
              </a:ext>
            </a:extLst>
          </p:cNvPr>
          <p:cNvSpPr/>
          <p:nvPr/>
        </p:nvSpPr>
        <p:spPr>
          <a:xfrm>
            <a:off x="5478162" y="4624359"/>
            <a:ext cx="3589638" cy="17434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 объекту имеются подъездные пути с твердым покрытием; близость к железнодорожным путям: 1,4 км; близость к автомобильным путям: 0,7 км</a:t>
            </a:r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F1EFF619-CFB1-4AFC-9FE1-9D3934CD4E6F}"/>
              </a:ext>
            </a:extLst>
          </p:cNvPr>
          <p:cNvSpPr/>
          <p:nvPr/>
        </p:nvSpPr>
        <p:spPr>
          <a:xfrm>
            <a:off x="9201665" y="4696590"/>
            <a:ext cx="2687644" cy="1605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мощность источника энергопотребления индивидуальная трансформаторная подстанция свыше 10000 кВт</a:t>
            </a:r>
            <a:endParaRPr lang="ru-RU" dirty="0"/>
          </a:p>
        </p:txBody>
      </p:sp>
      <p:pic>
        <p:nvPicPr>
          <p:cNvPr id="74" name="Рисунок 73"/>
          <p:cNvPicPr/>
          <p:nvPr/>
        </p:nvPicPr>
        <p:blipFill rotWithShape="1">
          <a:blip r:embed="rId16"/>
          <a:srcRect l="25161" t="10826" r="10255" b="5127"/>
          <a:stretch/>
        </p:blipFill>
        <p:spPr bwMode="auto">
          <a:xfrm>
            <a:off x="331673" y="2440892"/>
            <a:ext cx="4805880" cy="3861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36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ГЕОГРАФИЧЕСКОГО ПОЛОЖЕНИЯ ТЕРРИТОРИИ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B11CAB01-4582-424E-9F38-7A47960980BE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6" name="object 6">
              <a:extLst>
                <a:ext uri="{FF2B5EF4-FFF2-40B4-BE49-F238E27FC236}">
                  <a16:creationId xmlns:a16="http://schemas.microsoft.com/office/drawing/2014/main" xmlns="" id="{B988F059-8BD2-375F-2910-546C3454369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7" name="object 7">
                <a:extLst>
                  <a:ext uri="{FF2B5EF4-FFF2-40B4-BE49-F238E27FC236}">
                    <a16:creationId xmlns:a16="http://schemas.microsoft.com/office/drawing/2014/main" xmlns="" id="{1ABC88BF-7FFF-7CEC-ED4F-8D01A96F42C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8" name="object 8">
                <a:extLst>
                  <a:ext uri="{FF2B5EF4-FFF2-40B4-BE49-F238E27FC236}">
                    <a16:creationId xmlns:a16="http://schemas.microsoft.com/office/drawing/2014/main" xmlns="" id="{D72BEB1E-0FF4-B3CE-12D6-B5F405F0FBB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9" name="object 9">
                <a:extLst>
                  <a:ext uri="{FF2B5EF4-FFF2-40B4-BE49-F238E27FC236}">
                    <a16:creationId xmlns:a16="http://schemas.microsoft.com/office/drawing/2014/main" xmlns="" id="{333B1CE9-638E-3C06-2B20-20D32F06DC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>
                <a:extLst>
                  <a:ext uri="{FF2B5EF4-FFF2-40B4-BE49-F238E27FC236}">
                    <a16:creationId xmlns:a16="http://schemas.microsoft.com/office/drawing/2014/main" xmlns="" id="{6B8B3425-04B3-EAD2-EA0F-FA1597AC644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xmlns="" id="{294B80E9-70F1-01AD-1EC3-6E99F60A5C0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>
                <a:extLst>
                  <a:ext uri="{FF2B5EF4-FFF2-40B4-BE49-F238E27FC236}">
                    <a16:creationId xmlns:a16="http://schemas.microsoft.com/office/drawing/2014/main" xmlns="" id="{2AAA3D3D-AB6B-039D-593C-CE836BD00F9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13" name="object 13">
                <a:extLst>
                  <a:ext uri="{FF2B5EF4-FFF2-40B4-BE49-F238E27FC236}">
                    <a16:creationId xmlns:a16="http://schemas.microsoft.com/office/drawing/2014/main" xmlns="" id="{8592841A-EC18-7464-4393-738EFE00FC2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14" name="object 14">
                <a:extLst>
                  <a:ext uri="{FF2B5EF4-FFF2-40B4-BE49-F238E27FC236}">
                    <a16:creationId xmlns:a16="http://schemas.microsoft.com/office/drawing/2014/main" xmlns="" id="{0CB28A25-9A83-2CA8-C181-86C5C5B281DD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>
                <a:extLst>
                  <a:ext uri="{FF2B5EF4-FFF2-40B4-BE49-F238E27FC236}">
                    <a16:creationId xmlns:a16="http://schemas.microsoft.com/office/drawing/2014/main" xmlns="" id="{79CA1CE2-3F71-B04E-E4A3-347ECE78D7C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xmlns="" id="{10C9F72C-2653-BDEF-8D7A-96BE1AC1DF2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17" name="object 17">
                <a:extLst>
                  <a:ext uri="{FF2B5EF4-FFF2-40B4-BE49-F238E27FC236}">
                    <a16:creationId xmlns:a16="http://schemas.microsoft.com/office/drawing/2014/main" xmlns="" id="{A84094D4-2490-FE38-745B-A941A2F3CA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18" name="object 18">
                <a:extLst>
                  <a:ext uri="{FF2B5EF4-FFF2-40B4-BE49-F238E27FC236}">
                    <a16:creationId xmlns:a16="http://schemas.microsoft.com/office/drawing/2014/main" xmlns="" id="{D28EB228-BB9F-6664-4FE3-4AFA63D576C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xmlns="" id="{292183E0-FFB6-F24F-B91B-74EFA0F9AD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20" name="object 20">
                <a:extLst>
                  <a:ext uri="{FF2B5EF4-FFF2-40B4-BE49-F238E27FC236}">
                    <a16:creationId xmlns:a16="http://schemas.microsoft.com/office/drawing/2014/main" xmlns="" id="{030461B9-C591-AAAE-BC83-4EE747135E5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21" name="object 21">
                <a:extLst>
                  <a:ext uri="{FF2B5EF4-FFF2-40B4-BE49-F238E27FC236}">
                    <a16:creationId xmlns:a16="http://schemas.microsoft.com/office/drawing/2014/main" xmlns="" id="{19EC7105-A4FA-37B8-AB6B-6CBB258D74B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>
                <a:extLst>
                  <a:ext uri="{FF2B5EF4-FFF2-40B4-BE49-F238E27FC236}">
                    <a16:creationId xmlns:a16="http://schemas.microsoft.com/office/drawing/2014/main" xmlns="" id="{F7B027E5-882D-62AB-E0F4-22E868153C2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>
                <a:extLst>
                  <a:ext uri="{FF2B5EF4-FFF2-40B4-BE49-F238E27FC236}">
                    <a16:creationId xmlns:a16="http://schemas.microsoft.com/office/drawing/2014/main" xmlns="" id="{0633CBAF-8416-4D1C-A68D-4991C802BD6A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24">
                <a:extLst>
                  <a:ext uri="{FF2B5EF4-FFF2-40B4-BE49-F238E27FC236}">
                    <a16:creationId xmlns:a16="http://schemas.microsoft.com/office/drawing/2014/main" xmlns="" id="{D8CDA463-0AD9-0F43-FEAA-F9261DAF5EB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xmlns="" id="{EABFBE0D-E4C7-1408-20A8-ED3B9F02DBB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26" name="object 26">
                <a:extLst>
                  <a:ext uri="{FF2B5EF4-FFF2-40B4-BE49-F238E27FC236}">
                    <a16:creationId xmlns:a16="http://schemas.microsoft.com/office/drawing/2014/main" xmlns="" id="{1B9BE5FD-4B6D-A48E-F529-3801F7F4B77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27" name="object 27">
                <a:extLst>
                  <a:ext uri="{FF2B5EF4-FFF2-40B4-BE49-F238E27FC236}">
                    <a16:creationId xmlns:a16="http://schemas.microsoft.com/office/drawing/2014/main" xmlns="" id="{90878C5D-452D-B7DB-0449-466D24F2600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28" name="object 28">
                <a:extLst>
                  <a:ext uri="{FF2B5EF4-FFF2-40B4-BE49-F238E27FC236}">
                    <a16:creationId xmlns:a16="http://schemas.microsoft.com/office/drawing/2014/main" xmlns="" id="{F44FA83C-F31A-7E12-F0C1-2E4933325B5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29" name="object 29">
                <a:extLst>
                  <a:ext uri="{FF2B5EF4-FFF2-40B4-BE49-F238E27FC236}">
                    <a16:creationId xmlns:a16="http://schemas.microsoft.com/office/drawing/2014/main" xmlns="" id="{B31F776D-97E4-65F1-D1BE-444F19D4766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>
                <a:extLst>
                  <a:ext uri="{FF2B5EF4-FFF2-40B4-BE49-F238E27FC236}">
                    <a16:creationId xmlns:a16="http://schemas.microsoft.com/office/drawing/2014/main" xmlns="" id="{F8A2D03C-3028-CE18-F842-515CB372255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>
                <a:extLst>
                  <a:ext uri="{FF2B5EF4-FFF2-40B4-BE49-F238E27FC236}">
                    <a16:creationId xmlns:a16="http://schemas.microsoft.com/office/drawing/2014/main" xmlns="" id="{F27559D2-09E0-764D-383B-AD32B1A3A77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32">
                <a:extLst>
                  <a:ext uri="{FF2B5EF4-FFF2-40B4-BE49-F238E27FC236}">
                    <a16:creationId xmlns:a16="http://schemas.microsoft.com/office/drawing/2014/main" xmlns="" id="{4AE7C3F8-7488-1AB2-AC8E-F249C8974F3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33" name="object 33">
                <a:extLst>
                  <a:ext uri="{FF2B5EF4-FFF2-40B4-BE49-F238E27FC236}">
                    <a16:creationId xmlns:a16="http://schemas.microsoft.com/office/drawing/2014/main" xmlns="" id="{456E3EDE-BBD5-F475-A06C-00326E65C94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xmlns="" id="{32AF0A4B-7DB7-D203-12EA-99EE987302B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xmlns="" id="{63407AF0-0393-4655-B8BD-36215DC50671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1" name="object 34">
                <a:extLst>
                  <a:ext uri="{FF2B5EF4-FFF2-40B4-BE49-F238E27FC236}">
                    <a16:creationId xmlns:a16="http://schemas.microsoft.com/office/drawing/2014/main" xmlns="" id="{2BFDAEB4-E2EC-4884-80C6-EDBD9EA120FA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 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xmlns="" id="{1DD3E86C-6D2D-4055-AB57-130B0C84F702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F5E3F7F5-7E4F-4227-BBDA-960D4E7B548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302068"/>
            <a:ext cx="1065472" cy="91227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48721308-574D-4C1B-824A-01196B3C72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1349757"/>
            <a:ext cx="6432896" cy="454902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98D5BCA-C497-4F00-823A-CBDB0A9C5EB9}"/>
              </a:ext>
            </a:extLst>
          </p:cNvPr>
          <p:cNvSpPr txBox="1"/>
          <p:nvPr/>
        </p:nvSpPr>
        <p:spPr>
          <a:xfrm>
            <a:off x="6692348" y="1403840"/>
            <a:ext cx="519696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Борский район расположен в восточной части Самарской области, в бассейне пересекающей его реки Самары. Площадь территории — 2103 км².  Район граничит с Алексеевским, Богатовским, Кинель-Черкасским районами Самарской области и Оренбургской областью. Территория района охватывает 2103,9 км.² и представляет собой контраст леса и степи. По северной территории района несёт свои воды приток Большого Кинеля — река Кутулук, по центру и южнее — притоки Самары  реки Таволжанка и Безымянка.</a:t>
            </a:r>
          </a:p>
          <a:p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26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37BAA22F-FE51-427F-8969-C3D8BF25C83B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495AB0B9-D890-49C1-97B1-4ED32AFFC367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xmlns="" id="{BDD78D6E-16DE-4458-9579-6D55D6C9644C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776C12F6-A742-4748-9482-33158343492F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A21F3781-3334-4A8B-8677-8CB924E627D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81" y="305677"/>
            <a:ext cx="1057247" cy="90866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9949FB37-559F-4378-A695-74F7F4C9BE66}"/>
              </a:ext>
            </a:extLst>
          </p:cNvPr>
          <p:cNvSpPr/>
          <p:nvPr/>
        </p:nvSpPr>
        <p:spPr>
          <a:xfrm>
            <a:off x="444499" y="1416746"/>
            <a:ext cx="11444809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участок, расположенный по адресу: Самарская область, Борский район, с. Подсолнечное, в северо-западной части кадастрового квартала 63:16:1102001,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кадастровым номером: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63:16:1102001:86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8013FD3F-97A5-4BB1-898B-EEF5661C4A72}"/>
              </a:ext>
            </a:extLst>
          </p:cNvPr>
          <p:cNvSpPr/>
          <p:nvPr/>
        </p:nvSpPr>
        <p:spPr>
          <a:xfrm>
            <a:off x="4498487" y="2421703"/>
            <a:ext cx="1710183" cy="20404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Га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1BCD797D-27F6-4DAD-9E26-A32AAD3E10FD}"/>
              </a:ext>
            </a:extLst>
          </p:cNvPr>
          <p:cNvSpPr/>
          <p:nvPr/>
        </p:nvSpPr>
        <p:spPr>
          <a:xfrm>
            <a:off x="6351151" y="2396567"/>
            <a:ext cx="1595029" cy="20525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государственная неразграниченная собственность</a:t>
            </a:r>
            <a:endParaRPr lang="ru-RU" sz="16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0CDD049B-A40E-442D-A56A-4579C632F9B3}"/>
              </a:ext>
            </a:extLst>
          </p:cNvPr>
          <p:cNvSpPr/>
          <p:nvPr/>
        </p:nvSpPr>
        <p:spPr>
          <a:xfrm>
            <a:off x="8180173" y="2396566"/>
            <a:ext cx="1669843" cy="20525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строения, здания, сооружения отсутствуют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FFDDDAB1-F709-4F41-85BE-82ACA6AAEC98}"/>
              </a:ext>
            </a:extLst>
          </p:cNvPr>
          <p:cNvSpPr/>
          <p:nvPr/>
        </p:nvSpPr>
        <p:spPr>
          <a:xfrm>
            <a:off x="9992497" y="2388972"/>
            <a:ext cx="1896811" cy="20676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использование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строительства молочно-животноводческого комплекса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364BE2D7-7144-4370-8122-ECDBCE410B34}"/>
              </a:ext>
            </a:extLst>
          </p:cNvPr>
          <p:cNvSpPr/>
          <p:nvPr/>
        </p:nvSpPr>
        <p:spPr>
          <a:xfrm>
            <a:off x="4498487" y="4538206"/>
            <a:ext cx="4011199" cy="13024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 объекту имеются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подъездные пути; рядом проходит автомобильная дорога</a:t>
            </a:r>
            <a:endParaRPr lang="ru-RU" sz="16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F1EFF619-CFB1-4AFC-9FE1-9D3934CD4E6F}"/>
              </a:ext>
            </a:extLst>
          </p:cNvPr>
          <p:cNvSpPr/>
          <p:nvPr/>
        </p:nvSpPr>
        <p:spPr>
          <a:xfrm>
            <a:off x="8633253" y="4529687"/>
            <a:ext cx="3256055" cy="13109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источник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энергопотребления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отсутствует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4499" y="2388973"/>
            <a:ext cx="3930421" cy="345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7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37BAA22F-FE51-427F-8969-C3D8BF25C83B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495AB0B9-D890-49C1-97B1-4ED32AFFC367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xmlns="" id="{BDD78D6E-16DE-4458-9579-6D55D6C9644C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776C12F6-A742-4748-9482-33158343492F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A21F3781-3334-4A8B-8677-8CB924E627D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81" y="305677"/>
            <a:ext cx="1057247" cy="90866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9949FB37-559F-4378-A695-74F7F4C9BE66}"/>
              </a:ext>
            </a:extLst>
          </p:cNvPr>
          <p:cNvSpPr/>
          <p:nvPr/>
        </p:nvSpPr>
        <p:spPr>
          <a:xfrm>
            <a:off x="444499" y="1416746"/>
            <a:ext cx="11444809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участок, расположенный по адресу: Российская Федерация, Самарская область, Борский р-н, с. Борское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кадастровым номером: 63:16:0604019:638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8013FD3F-97A5-4BB1-898B-EEF5661C4A72}"/>
              </a:ext>
            </a:extLst>
          </p:cNvPr>
          <p:cNvSpPr/>
          <p:nvPr/>
        </p:nvSpPr>
        <p:spPr>
          <a:xfrm>
            <a:off x="4498487" y="2421703"/>
            <a:ext cx="1710183" cy="20404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6,92 Га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1BCD797D-27F6-4DAD-9E26-A32AAD3E10FD}"/>
              </a:ext>
            </a:extLst>
          </p:cNvPr>
          <p:cNvSpPr/>
          <p:nvPr/>
        </p:nvSpPr>
        <p:spPr>
          <a:xfrm>
            <a:off x="6351151" y="2396567"/>
            <a:ext cx="1686541" cy="20525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5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муниципальная собственность</a:t>
            </a:r>
            <a:endParaRPr lang="ru-RU" sz="155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0CDD049B-A40E-442D-A56A-4579C632F9B3}"/>
              </a:ext>
            </a:extLst>
          </p:cNvPr>
          <p:cNvSpPr/>
          <p:nvPr/>
        </p:nvSpPr>
        <p:spPr>
          <a:xfrm>
            <a:off x="8180173" y="2396566"/>
            <a:ext cx="1669843" cy="20525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строения, здания, сооружения отсутствуют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FFDDDAB1-F709-4F41-85BE-82ACA6AAEC98}"/>
              </a:ext>
            </a:extLst>
          </p:cNvPr>
          <p:cNvSpPr/>
          <p:nvPr/>
        </p:nvSpPr>
        <p:spPr>
          <a:xfrm>
            <a:off x="9992497" y="2388972"/>
            <a:ext cx="1896811" cy="20676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использование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культурно-оздоровительной базы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364BE2D7-7144-4370-8122-ECDBCE410B34}"/>
              </a:ext>
            </a:extLst>
          </p:cNvPr>
          <p:cNvSpPr/>
          <p:nvPr/>
        </p:nvSpPr>
        <p:spPr>
          <a:xfrm>
            <a:off x="4498487" y="4538206"/>
            <a:ext cx="4011199" cy="13024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объекту имеются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подъездные пути; состояние удовлетворительное</a:t>
            </a:r>
            <a:endParaRPr lang="ru-RU" sz="16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F1EFF619-CFB1-4AFC-9FE1-9D3934CD4E6F}"/>
              </a:ext>
            </a:extLst>
          </p:cNvPr>
          <p:cNvSpPr/>
          <p:nvPr/>
        </p:nvSpPr>
        <p:spPr>
          <a:xfrm>
            <a:off x="8633253" y="4529687"/>
            <a:ext cx="3256055" cy="13109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источник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энергопотребления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отсутствует</a:t>
            </a:r>
            <a:endParaRPr lang="ru-RU" sz="1600" dirty="0"/>
          </a:p>
        </p:txBody>
      </p:sp>
      <p:pic>
        <p:nvPicPr>
          <p:cNvPr id="74" name="Рисунок 73"/>
          <p:cNvPicPr/>
          <p:nvPr/>
        </p:nvPicPr>
        <p:blipFill rotWithShape="1">
          <a:blip r:embed="rId16"/>
          <a:srcRect l="24642" t="12381" r="358" b="5238"/>
          <a:stretch/>
        </p:blipFill>
        <p:spPr bwMode="auto">
          <a:xfrm>
            <a:off x="448645" y="2421702"/>
            <a:ext cx="3926275" cy="3418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36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37BAA22F-FE51-427F-8969-C3D8BF25C83B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495AB0B9-D890-49C1-97B1-4ED32AFFC367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xmlns="" id="{BDD78D6E-16DE-4458-9579-6D55D6C9644C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776C12F6-A742-4748-9482-33158343492F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A21F3781-3334-4A8B-8677-8CB924E627D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81" y="305677"/>
            <a:ext cx="1057247" cy="90866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9949FB37-559F-4378-A695-74F7F4C9BE66}"/>
              </a:ext>
            </a:extLst>
          </p:cNvPr>
          <p:cNvSpPr/>
          <p:nvPr/>
        </p:nvSpPr>
        <p:spPr>
          <a:xfrm>
            <a:off x="444499" y="1416746"/>
            <a:ext cx="11444809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участок, расположенный по адресу: Российская Федерация, Самарская область, Борский р-н, с. Борское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кадастровым номером: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63:16:0604019:1223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8013FD3F-97A5-4BB1-898B-EEF5661C4A72}"/>
              </a:ext>
            </a:extLst>
          </p:cNvPr>
          <p:cNvSpPr/>
          <p:nvPr/>
        </p:nvSpPr>
        <p:spPr>
          <a:xfrm>
            <a:off x="4498487" y="2421703"/>
            <a:ext cx="1710183" cy="20404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6,58 Га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1BCD797D-27F6-4DAD-9E26-A32AAD3E10FD}"/>
              </a:ext>
            </a:extLst>
          </p:cNvPr>
          <p:cNvSpPr/>
          <p:nvPr/>
        </p:nvSpPr>
        <p:spPr>
          <a:xfrm>
            <a:off x="6310183" y="2396566"/>
            <a:ext cx="1798749" cy="20525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5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муниципальная собственность</a:t>
            </a:r>
            <a:endParaRPr lang="ru-RU" sz="165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0CDD049B-A40E-442D-A56A-4579C632F9B3}"/>
              </a:ext>
            </a:extLst>
          </p:cNvPr>
          <p:cNvSpPr/>
          <p:nvPr/>
        </p:nvSpPr>
        <p:spPr>
          <a:xfrm>
            <a:off x="8180173" y="2396566"/>
            <a:ext cx="1669843" cy="20525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строения, здания, сооружения отсутствуют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FFDDDAB1-F709-4F41-85BE-82ACA6AAEC98}"/>
              </a:ext>
            </a:extLst>
          </p:cNvPr>
          <p:cNvSpPr/>
          <p:nvPr/>
        </p:nvSpPr>
        <p:spPr>
          <a:xfrm>
            <a:off x="9992497" y="2388972"/>
            <a:ext cx="1896811" cy="20676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использование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культурно-оздоровительной базы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364BE2D7-7144-4370-8122-ECDBCE410B34}"/>
              </a:ext>
            </a:extLst>
          </p:cNvPr>
          <p:cNvSpPr/>
          <p:nvPr/>
        </p:nvSpPr>
        <p:spPr>
          <a:xfrm>
            <a:off x="4498487" y="4538206"/>
            <a:ext cx="4011199" cy="13024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 объекту имеются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подъездные пути; состояние удовлетворительное</a:t>
            </a:r>
            <a:endParaRPr lang="ru-RU" sz="16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F1EFF619-CFB1-4AFC-9FE1-9D3934CD4E6F}"/>
              </a:ext>
            </a:extLst>
          </p:cNvPr>
          <p:cNvSpPr/>
          <p:nvPr/>
        </p:nvSpPr>
        <p:spPr>
          <a:xfrm>
            <a:off x="8633253" y="4529687"/>
            <a:ext cx="3256055" cy="13109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источник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энергопотребления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отсутствует</a:t>
            </a:r>
            <a:endParaRPr lang="ru-RU" sz="1600" dirty="0"/>
          </a:p>
        </p:txBody>
      </p:sp>
      <p:pic>
        <p:nvPicPr>
          <p:cNvPr id="75" name="Рисунок 74"/>
          <p:cNvPicPr/>
          <p:nvPr/>
        </p:nvPicPr>
        <p:blipFill rotWithShape="1">
          <a:blip r:embed="rId16"/>
          <a:srcRect l="25723" t="12121" r="775" b="6554"/>
          <a:stretch/>
        </p:blipFill>
        <p:spPr bwMode="auto">
          <a:xfrm>
            <a:off x="491978" y="2396566"/>
            <a:ext cx="3858622" cy="35182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529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37BAA22F-FE51-427F-8969-C3D8BF25C83B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495AB0B9-D890-49C1-97B1-4ED32AFFC367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xmlns="" id="{BDD78D6E-16DE-4458-9579-6D55D6C9644C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776C12F6-A742-4748-9482-33158343492F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A21F3781-3334-4A8B-8677-8CB924E627D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81" y="305677"/>
            <a:ext cx="1057247" cy="90866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9949FB37-559F-4378-A695-74F7F4C9BE66}"/>
              </a:ext>
            </a:extLst>
          </p:cNvPr>
          <p:cNvSpPr/>
          <p:nvPr/>
        </p:nvSpPr>
        <p:spPr>
          <a:xfrm>
            <a:off x="444499" y="1416746"/>
            <a:ext cx="11444809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участок, расположенный по адресу: Российская Федерация, Самарская область, Борский р-н, с. Борское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кадастровым номером: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63:16:0604019:639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8013FD3F-97A5-4BB1-898B-EEF5661C4A72}"/>
              </a:ext>
            </a:extLst>
          </p:cNvPr>
          <p:cNvSpPr/>
          <p:nvPr/>
        </p:nvSpPr>
        <p:spPr>
          <a:xfrm>
            <a:off x="4498487" y="2421703"/>
            <a:ext cx="1710183" cy="20404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6,58 Га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1BCD797D-27F6-4DAD-9E26-A32AAD3E10FD}"/>
              </a:ext>
            </a:extLst>
          </p:cNvPr>
          <p:cNvSpPr/>
          <p:nvPr/>
        </p:nvSpPr>
        <p:spPr>
          <a:xfrm>
            <a:off x="6310183" y="2396566"/>
            <a:ext cx="1798749" cy="20525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5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муниципальная собственность</a:t>
            </a:r>
            <a:endParaRPr lang="ru-RU" sz="165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0CDD049B-A40E-442D-A56A-4579C632F9B3}"/>
              </a:ext>
            </a:extLst>
          </p:cNvPr>
          <p:cNvSpPr/>
          <p:nvPr/>
        </p:nvSpPr>
        <p:spPr>
          <a:xfrm>
            <a:off x="8180173" y="2396566"/>
            <a:ext cx="1669843" cy="20525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строения, здания, сооружения отсутствуют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FFDDDAB1-F709-4F41-85BE-82ACA6AAEC98}"/>
              </a:ext>
            </a:extLst>
          </p:cNvPr>
          <p:cNvSpPr/>
          <p:nvPr/>
        </p:nvSpPr>
        <p:spPr>
          <a:xfrm>
            <a:off x="9992497" y="2388972"/>
            <a:ext cx="1896811" cy="20676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использование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культурно-оздоровительной базы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364BE2D7-7144-4370-8122-ECDBCE410B34}"/>
              </a:ext>
            </a:extLst>
          </p:cNvPr>
          <p:cNvSpPr/>
          <p:nvPr/>
        </p:nvSpPr>
        <p:spPr>
          <a:xfrm>
            <a:off x="4498487" y="4538206"/>
            <a:ext cx="4011199" cy="13024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 объекту имеются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подъездные пути; состояние удовлетворительное</a:t>
            </a:r>
            <a:endParaRPr lang="ru-RU" sz="16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F1EFF619-CFB1-4AFC-9FE1-9D3934CD4E6F}"/>
              </a:ext>
            </a:extLst>
          </p:cNvPr>
          <p:cNvSpPr/>
          <p:nvPr/>
        </p:nvSpPr>
        <p:spPr>
          <a:xfrm>
            <a:off x="8633253" y="4529687"/>
            <a:ext cx="3256055" cy="13109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источник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энергопотребления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отсутствует</a:t>
            </a:r>
            <a:endParaRPr lang="ru-RU" sz="1600" dirty="0"/>
          </a:p>
        </p:txBody>
      </p:sp>
      <p:pic>
        <p:nvPicPr>
          <p:cNvPr id="74" name="Рисунок 73"/>
          <p:cNvPicPr/>
          <p:nvPr/>
        </p:nvPicPr>
        <p:blipFill rotWithShape="1">
          <a:blip r:embed="rId16"/>
          <a:srcRect l="24328" t="11846" b="4901"/>
          <a:stretch/>
        </p:blipFill>
        <p:spPr bwMode="auto">
          <a:xfrm>
            <a:off x="444499" y="2421703"/>
            <a:ext cx="3982747" cy="3418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06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ИМУЩЕСТВЕННЫЕ КОМПЛЕКСЫ, ПРЕДЛАГАЕМЫЕ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РАЗВИТИЯ ИНВЕСТИЦИОННОЙ ДЕЯТЕЛЬНОСТИ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3FCAAC6-1701-4F16-9BE1-BA1CAD5D87C6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6FC7E42C-B6E5-4020-A52D-8F02BAC171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6A711832-E361-42E4-BDAA-D6026745A51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529F6E08-C2B9-4CE5-B425-9B9D7FAABBA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391E8305-64CB-4939-964B-34FD8A909A6B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BF1A5E08-B0B7-4AE2-BCC9-3BF3AFCAED29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D40BB732-5324-458A-9876-1AF1F00F189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DA444802-1C4D-4817-B26A-0772FEAA52E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FD5DA158-8D7E-476C-B182-4748E3B0C6D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ABBC838B-FD64-42B0-A296-86003747EB9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6B97B8E4-F20D-4E62-A0E7-DA0D6D1A227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3653C023-2D57-4EC5-96A0-0FBE5BF71A7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D39E4733-D345-4E1E-BC45-F19EFD701AC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1CF4D60-2C03-473E-8DD8-A2548DCE081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7CD8ECD0-F8FA-4FC1-96C3-5229E1FF919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055DD66E-7F79-4C06-8D06-1DB827203D5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B8DE603A-68AC-4AC3-9B84-B0484E87A70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67314EE4-6356-49D4-B513-287D346C5B3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B53DEC9A-FAF9-4BC8-A3A6-362873E3C6B7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723C831D-D612-4F08-871B-DD6BF191631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C669EB22-5E0F-4E84-990C-E2D0D298222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52F9905E-781A-41FF-8579-43C745B403F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18DAEE46-2AEE-41B4-B7ED-8E3DE1247C3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9753484E-2A47-42CC-87AD-E89A204EBD1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F2A85FE9-ABFC-41EE-9A72-6A7519E68B66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DD081A8A-85B5-41A6-AE50-589C15DDE72C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00902A28-7AA4-446E-BE1E-328DC2A4FF0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76546880-359F-4874-B283-F407A5DE1C0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D51006B0-39F8-4118-AD20-4F2CBBAE023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0FC170CA-7716-4D34-8F4D-6EE7CA17821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2A5CE589-F799-464F-983E-85EBF08C31CA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xmlns="" id="{FE5493BD-0B2C-4E15-B4E3-EFAB248BDA29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 smtClean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2D378446-CDDA-4778-9482-45CA85882E9B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A3BF6235-AD05-464D-B9A6-AED1796020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619" y="221091"/>
            <a:ext cx="1061360" cy="94339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44843" y="1541238"/>
            <a:ext cx="11532972" cy="6829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Нежилое двухэтажное здание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кадастровым номером: 63:16:0604034:30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4843" y="2454875"/>
            <a:ext cx="2456127" cy="15157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689,8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97428" y="2430161"/>
            <a:ext cx="2940908" cy="15404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адресу: Самарская область, Борский район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Борское, ул. Кустарная, д. 12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11330" y="2454876"/>
            <a:ext cx="2856469" cy="15157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балансовая стоимость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541 934,40 руб.,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остаточной стоимости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85714" y="2371755"/>
            <a:ext cx="2786499" cy="15899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мощность источника энергопотребления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20,41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кВт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5560" y="4168346"/>
            <a:ext cx="11532971" cy="7515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этаж нежилого здания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5560" y="5057705"/>
            <a:ext cx="2415410" cy="13872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203,9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77362" y="5057704"/>
            <a:ext cx="2792628" cy="13872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расположено по адресу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Самарская область, Борский район,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с.Борское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ул.Первомайская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д.105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11330" y="5057704"/>
            <a:ext cx="2856469" cy="13872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балансовой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стоимостью 168 180,19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остаточной стоимости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40793" y="5057704"/>
            <a:ext cx="2731420" cy="13872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мощность источника энергопотребления 20,41 кВт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193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ИМУЩЕСТВЕННЫЕ КОМПЛЕКСЫ, ПРЕДЛАГАЕМЫЕ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РАЗВИТИЯ ИНВЕСТИЦИОННОЙ ДЕЯТЕЛЬНОСТИ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3FCAAC6-1701-4F16-9BE1-BA1CAD5D87C6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6FC7E42C-B6E5-4020-A52D-8F02BAC171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6A711832-E361-42E4-BDAA-D6026745A51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529F6E08-C2B9-4CE5-B425-9B9D7FAABBA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391E8305-64CB-4939-964B-34FD8A909A6B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BF1A5E08-B0B7-4AE2-BCC9-3BF3AFCAED29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D40BB732-5324-458A-9876-1AF1F00F189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DA444802-1C4D-4817-B26A-0772FEAA52E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FD5DA158-8D7E-476C-B182-4748E3B0C6D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ABBC838B-FD64-42B0-A296-86003747EB9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6B97B8E4-F20D-4E62-A0E7-DA0D6D1A227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3653C023-2D57-4EC5-96A0-0FBE5BF71A7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D39E4733-D345-4E1E-BC45-F19EFD701AC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1CF4D60-2C03-473E-8DD8-A2548DCE081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7CD8ECD0-F8FA-4FC1-96C3-5229E1FF919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055DD66E-7F79-4C06-8D06-1DB827203D5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B8DE603A-68AC-4AC3-9B84-B0484E87A70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67314EE4-6356-49D4-B513-287D346C5B3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B53DEC9A-FAF9-4BC8-A3A6-362873E3C6B7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723C831D-D612-4F08-871B-DD6BF191631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C669EB22-5E0F-4E84-990C-E2D0D298222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52F9905E-781A-41FF-8579-43C745B403F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18DAEE46-2AEE-41B4-B7ED-8E3DE1247C3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9753484E-2A47-42CC-87AD-E89A204EBD1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F2A85FE9-ABFC-41EE-9A72-6A7519E68B66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DD081A8A-85B5-41A6-AE50-589C15DDE72C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00902A28-7AA4-446E-BE1E-328DC2A4FF0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76546880-359F-4874-B283-F407A5DE1C0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D51006B0-39F8-4118-AD20-4F2CBBAE023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0FC170CA-7716-4D34-8F4D-6EE7CA17821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2A5CE589-F799-464F-983E-85EBF08C31CA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xmlns="" id="{FE5493BD-0B2C-4E15-B4E3-EFAB248BDA29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 smtClean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2D378446-CDDA-4778-9482-45CA85882E9B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A3BF6235-AD05-464D-B9A6-AED1796020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619" y="221091"/>
            <a:ext cx="1061360" cy="94339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44843" y="1541238"/>
            <a:ext cx="11532972" cy="6829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Нежилое двухэтажное здание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кадастровым номером: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63:16:0204003:238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4843" y="2454875"/>
            <a:ext cx="2456127" cy="15157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1007,0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97428" y="2430161"/>
            <a:ext cx="2940908" cy="15404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адресу: Самарская область, Борский район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Подгорное,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27б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11330" y="2454876"/>
            <a:ext cx="2856469" cy="15157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балансовая стоимость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5 975 262,0 руб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остаточной стоимости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85714" y="2371755"/>
            <a:ext cx="2786499" cy="15899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мощность источника энергопотребления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15 кВт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9242" y="4164416"/>
            <a:ext cx="11532971" cy="7515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Нежилое двухэтажное здание с кадастровым номером: 63:16:1201004:133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5560" y="5057705"/>
            <a:ext cx="2415410" cy="13872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331,4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77362" y="5057704"/>
            <a:ext cx="2792628" cy="13872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расположено по адресу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Самарская область, Борский район,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с.Васильевка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ул.Центральная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д.37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11330" y="5057704"/>
            <a:ext cx="2856469" cy="13872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балансовой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1 617 714,23 руб.,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остаточной стоимости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40793" y="5057704"/>
            <a:ext cx="2731420" cy="13872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мощность источника энергопотребления 15 кВт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5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ИМУЩЕСТВЕННЫЕ КОМПЛЕКСЫ, ПРЕДЛАГАЕМЫЕ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РАЗВИТИЯ ИНВЕСТИЦИОННОЙ ДЕЯТЕЛЬНОСТИ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3FCAAC6-1701-4F16-9BE1-BA1CAD5D87C6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6FC7E42C-B6E5-4020-A52D-8F02BAC171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6A711832-E361-42E4-BDAA-D6026745A51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529F6E08-C2B9-4CE5-B425-9B9D7FAABBA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391E8305-64CB-4939-964B-34FD8A909A6B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BF1A5E08-B0B7-4AE2-BCC9-3BF3AFCAED29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D40BB732-5324-458A-9876-1AF1F00F189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DA444802-1C4D-4817-B26A-0772FEAA52E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FD5DA158-8D7E-476C-B182-4748E3B0C6D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ABBC838B-FD64-42B0-A296-86003747EB9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6B97B8E4-F20D-4E62-A0E7-DA0D6D1A227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3653C023-2D57-4EC5-96A0-0FBE5BF71A7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D39E4733-D345-4E1E-BC45-F19EFD701AC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1CF4D60-2C03-473E-8DD8-A2548DCE081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7CD8ECD0-F8FA-4FC1-96C3-5229E1FF919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055DD66E-7F79-4C06-8D06-1DB827203D5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B8DE603A-68AC-4AC3-9B84-B0484E87A70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67314EE4-6356-49D4-B513-287D346C5B3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B53DEC9A-FAF9-4BC8-A3A6-362873E3C6B7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723C831D-D612-4F08-871B-DD6BF191631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C669EB22-5E0F-4E84-990C-E2D0D298222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52F9905E-781A-41FF-8579-43C745B403F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18DAEE46-2AEE-41B4-B7ED-8E3DE1247C3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9753484E-2A47-42CC-87AD-E89A204EBD1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F2A85FE9-ABFC-41EE-9A72-6A7519E68B66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DD081A8A-85B5-41A6-AE50-589C15DDE72C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00902A28-7AA4-446E-BE1E-328DC2A4FF0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76546880-359F-4874-B283-F407A5DE1C0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D51006B0-39F8-4118-AD20-4F2CBBAE023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0FC170CA-7716-4D34-8F4D-6EE7CA17821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2A5CE589-F799-464F-983E-85EBF08C31CA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xmlns="" id="{FE5493BD-0B2C-4E15-B4E3-EFAB248BDA29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 smtClean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2D378446-CDDA-4778-9482-45CA85882E9B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A3BF6235-AD05-464D-B9A6-AED1796020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619" y="221091"/>
            <a:ext cx="1061360" cy="94339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44843" y="1541238"/>
            <a:ext cx="11532972" cy="6829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Канализационные очистные сооружения (степень готовности 70%) кадастровый номер 63:16:00000000:2466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4843" y="2454875"/>
            <a:ext cx="2456127" cy="15157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7 400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97428" y="2430161"/>
            <a:ext cx="2940908" cy="15404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адресу: Самарская область, Борский район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Борское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11330" y="2454876"/>
            <a:ext cx="2856469" cy="15157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балансовая стоимость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149 796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85714" y="2371755"/>
            <a:ext cx="2786499" cy="15899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мощность источника энергопотребления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450 кВт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03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D03DB977-4A57-466A-AAB1-A5C85CD5E36C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5982CB53-AC87-4342-8239-F9A213ED0FE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CB18EB5A-01D3-4894-A2D4-55080EC6DD9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6CA7D9EA-C110-447A-BD62-487B9AAE4F3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3914A561-C649-4844-99B3-D27D1D4A5DCE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D9DDB037-B323-48BD-B427-FF970A99E8A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5C176-A18D-4777-8B3A-0A3E53F0352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EF623321-FB88-4590-A4A6-73DF529196D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85AB8DBD-C24B-4861-BD71-6A78FF8E28B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7717F19D-15A3-454E-AD3E-05F9CB984E0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B6A078DF-9545-4E61-9921-B0F7C1EA1DD9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AFA3C4FB-BE00-4429-812F-9861289BD22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55A8F3BC-9F80-4617-9B01-E9209F0E00E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F7D40F1A-5767-493D-BD83-62B4B5CD0D83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8901813E-E273-4E22-AC4D-F9A8BE973C0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FED3753-32D1-48AC-AABE-BA820A257F0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E7EE4B73-BF3C-4030-8F9E-4BB2AC06132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41E8A15-F11C-481E-9A5C-30BA0E505EA9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3159728-539E-41D6-BD9B-4DA04686311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4E75FAC-5354-4F82-AF1B-C81158F83DC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91BD28DB-C7C6-4AB3-8CFA-87CA702A8CA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77A09CE3-7B98-40AC-94D5-7D78B254A2B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35046B6-8F0F-4DB8-B165-08BFA5AE8B2F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95A36C93-0ECC-4A0A-AAC9-C6259A28C56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77402FF9-B96B-4109-A237-6A9871E1C961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CA1BF38C-6741-4276-BD34-C3615231415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A94A6372-25BC-46E7-A69D-D6F74C6C359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721F3798-AE13-4382-A960-AD2542CA191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EB6202A1-91C2-4000-83CF-DEB88FFFF37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DDAB0FF3-7C4A-407C-BA5E-82A4501B817E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E4DB9999-8D5E-45B4-9BBF-C057EA372403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735C9768-E200-4C8B-A812-60D48B5693C1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7C97D7D8-A9DE-4B5F-A975-50C23BE866C9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EE6A849D-C6D3-4605-BE77-077EEDB19A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04833"/>
            <a:ext cx="1057247" cy="109544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A98D5C8D-C196-4BDD-BA97-7ECB84999072}"/>
              </a:ext>
            </a:extLst>
          </p:cNvPr>
          <p:cNvSpPr txBox="1"/>
          <p:nvPr/>
        </p:nvSpPr>
        <p:spPr>
          <a:xfrm>
            <a:off x="3752118" y="1528493"/>
            <a:ext cx="7750628" cy="453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части состояния имущественной инфраструктуры муниципальный район Борский имеет следующие преимущества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приближенность к железнодорожной станции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 муниципалитете реализуются </a:t>
            </a:r>
            <a:r>
              <a:rPr lang="ru-RU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долгосрочные муниципальные программы комплексного развития систем транспортной инфраструктуры и </a:t>
            </a:r>
            <a:r>
              <a:rPr lang="ru-RU" sz="1800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комплексного развития систем коммунальной инфраструктуры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организована </a:t>
            </a:r>
            <a:r>
              <a:rPr lang="ru-RU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стабильная работа организаций, предоставляющих услуги ЖКХ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высокая доля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протяженности дорог общего пользования, соответствующих нормативным требованиям;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хорошо развита социальная инфраструктура;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на территории района имеется инвестиционная площадка и  имущество, которое может рассматриваться в целях развития инвестиционной деятельности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69C30A3-FAEF-4F2E-88E5-DD58CC8507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1674" y="1358226"/>
            <a:ext cx="3282383" cy="23430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A9F40C7-6AFD-4CD0-B390-4BF01E5953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0206" y="4023282"/>
            <a:ext cx="3282383" cy="24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7675327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СТРАТЕГИЧЕСКИЙ ПЛАН РАЗВИТИЯ МУНИЦИПАЛЬНОГО ОБРАЗОВАНИЯ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xmlns="" id="{2FC112B2-D02D-45CA-8483-3E29AC1A326D}"/>
              </a:ext>
            </a:extLst>
          </p:cNvPr>
          <p:cNvSpPr txBox="1"/>
          <p:nvPr/>
        </p:nvSpPr>
        <p:spPr>
          <a:xfrm>
            <a:off x="1618979" y="2107669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Борский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A67E946-ECAE-4098-910D-96C2FDF2C2DF}"/>
              </a:ext>
            </a:extLst>
          </p:cNvPr>
          <p:cNvSpPr/>
          <p:nvPr/>
        </p:nvSpPr>
        <p:spPr>
          <a:xfrm>
            <a:off x="598229" y="1751687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Герб муниципального образования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49D37CBD-87EE-4B9C-8946-6E1EE5515B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5" y="1722493"/>
            <a:ext cx="1057247" cy="109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ЦЕЛИ И ЗАДАЧИ ИНВЕСТИЦИОННОГО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МУНИЦИПАЛЬНОГО ОБРАЗОВАНИЯ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C04546D-2E4A-4386-828E-B0330EA4DCC2}"/>
              </a:ext>
            </a:extLst>
          </p:cNvPr>
          <p:cNvSpPr txBox="1"/>
          <p:nvPr/>
        </p:nvSpPr>
        <p:spPr>
          <a:xfrm>
            <a:off x="200269" y="1204222"/>
            <a:ext cx="11428525" cy="6340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ГЛАВНАЯ СТРАТЕГИЧЕСКАЯ ЦЕЛЬ 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сбалансированное экономическое и социальное развитие территории, обеспечивающее рост качества жизни, драйвером которого выступает высокотехнологичный сектор услуг межрегионального значения по возрождению аксаковского культурного наследия, оздоровлению и развитию детей.</a:t>
            </a:r>
            <a:endParaRPr lang="ru-RU" i="1" dirty="0"/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СТРАТЕГИЧЕСКИЕ ЗАДАЧИ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оздание условий для демографической стабилизации муниципального района Борский (увеличение численности населения на  8,0 %);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устойчивое развитие отраслей социальной сферы, формирующих человеческий капитал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создание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центра поддержки раннего развития детей, создание туристического центра «Аксаковская слобода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(благоустроенная парковая зона; площадка народных промыслов и ремесел; господский дом)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800" spc="10" dirty="0">
                <a:solidFill>
                  <a:srgbClr val="2D2D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водохозяйственного комплекса на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территории Борского района (реконструкция центрального водопровода);</a:t>
            </a:r>
          </a:p>
          <a:p>
            <a:pPr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коммунальной инфраструктуры </a:t>
            </a:r>
            <a:r>
              <a:rPr lang="ru-RU" sz="1800" spc="10" dirty="0">
                <a:solidFill>
                  <a:srgbClr val="2D2D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территории Борского района (завершение строительства канализационных очистных сооружений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уровня благоустройства дворовых и общественных территорий (планируется благоустроить 12 дворовых территорий и 4 общественных)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CAE48EA4-BA27-437D-B895-0F3ED4C85F72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92B861A8-7C27-48C6-B854-91F8B995913D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E423F856-83A6-464D-BA90-21F71D4DE231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BEBAB262-1055-4CF9-81E1-BB6E36F7909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0505F366-789A-440D-AB8B-DB780D1D798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545F12C5-937A-4286-A05D-4614C647A58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CA02153D-55A5-4D4D-9570-817452632DF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2E4CE38C-08B3-47E2-9D76-337722C6D0E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A84ED58-73B0-4B4B-93E9-CDB23017246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3404E156-7761-4C26-9BD9-8492854A729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69146922-9C81-4103-9EB1-570F2CCBDCA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3A0770EC-9104-4668-91A7-DA372A050D9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3F9F6673-5738-4963-9B00-FB2E7EBF283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0761E051-87D6-4F0E-8798-548A8541309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E7084D1B-8A33-46E6-B9B9-5ECF3CE660B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D43633E6-0906-42C2-8590-ED5BE2E2F26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10790C0F-3542-4F68-92AC-9EF6C2E193A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084D4BEF-E13D-41B2-AE79-F1CC023F0C1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6DD7351D-8178-4F04-A442-4B2EB8AF4D63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2B628345-A23C-457D-9DA6-D0538806473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1B1BB6D5-2FDE-4944-9F09-7BAA0C0237CA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E058B86F-A5D1-4FCD-8910-4ABA4751E6A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F7A9A888-9EC6-44D4-B100-997BA95EC02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384F50F6-137D-4CB8-81AC-838104CC406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4A19B5D1-0922-441D-9B06-3463546C83E3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82EBBD2-9559-471F-869F-F3573F6A194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DF69642-EF94-450A-A179-A3EFFCE50633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DFE785F7-0C9A-4660-A656-78713C4332D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631726B1-7912-4DE4-B63B-DCFC6761AD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CF873C71-5897-4E08-B4A3-5F82E059325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42FF9177-3F2D-4727-8D29-9FFDFA9CC7CE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xmlns="" id="{4B7E0104-FA77-4F44-A658-663C66C8260A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792CEA78-A37C-4BCC-A196-CC0125D70118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9E5B9121-EC28-47F8-BA46-85D666D7D3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204153"/>
            <a:ext cx="1057247" cy="10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РЕСУРСНО-СЫРЬЕВОЙ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996F8FB1-DB92-4114-8B7D-91065B7CAF74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59AB7D96-537D-4C35-A34A-F28CA261398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67542C28-2E90-48BC-8C96-2FF1D3FECA6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B0FFC844-E4E9-42FA-A294-05782404047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F42F5336-003B-4CB9-B820-5F7EC9D9CD0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32A08E02-0070-4463-8CAF-7C6359D1274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5C181E2A-5AF9-40EA-9485-95EF00C403A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4C811B8-28DB-4AA7-BF18-CF47C707F49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572EC1E2-8D29-42AD-8392-B1F85629D31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C1227EC5-4DF7-4C68-A477-FEC53AAE3B7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E014753-DDC5-4871-8899-017F7BE640FE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68DCC96E-2A08-45AB-A560-C3CCF67D9D0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459E4DC0-BD34-4C4F-9C2F-D99E3C5B969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A4347E3A-2A6B-4E5D-9485-58CAE446166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C4A1EBE8-3DFC-4AFA-8D05-8F762F70341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53B51C05-56C0-45FC-8F8E-6CF060FC607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21ABF3A7-13D5-4F01-AC4B-B5DB56D9D465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057B7C77-D66C-45E7-BF6C-4A4CC220A9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BEDFF433-69E5-405B-985D-C12720F736E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CB640F8F-9D55-44D0-A391-F3A1600E408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DA115763-BA2B-4781-B5BE-0232F496B72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1912DC7E-9CED-4640-A5EE-489F618E8808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B932A438-0903-4E29-A73A-CAD60C7B815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97328D8A-BD0F-43D4-89F3-6C098D240A3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3CF21AB-65EC-4FD1-BA50-9FF60270EC34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745770D7-440C-4147-A3F4-5E35E274493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89CC25AD-231B-485D-9F2E-23602208E50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92E4C73F-83E0-4DDB-A1C8-5E0E20FD234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A27894F7-8316-48F9-A4FB-3DA85D5695B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B35138AF-90B3-4EDC-9C27-F51CDDDEDF5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2ACF773E-2BF3-43DF-977F-54E7C3A920BF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F410B10C-D876-4D28-90A2-E4A4E84955D5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0218E9D2-56B0-4CFA-9B25-E6B27EFB358E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51EE89AB-9E76-412D-BAFF-A89C936A7E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296906"/>
            <a:ext cx="1065472" cy="91742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93F4F9CC-9698-419A-90D8-286EF5338A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4" y="1334291"/>
            <a:ext cx="4739425" cy="488109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ACDECAA-DC05-4C3A-9AD3-F428CB37ACD6}"/>
              </a:ext>
            </a:extLst>
          </p:cNvPr>
          <p:cNvSpPr txBox="1"/>
          <p:nvPr/>
        </p:nvSpPr>
        <p:spPr>
          <a:xfrm>
            <a:off x="5340626" y="1540176"/>
            <a:ext cx="614900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200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Борский район обладает богатыми запасами различных природных ресурсов, которые могут быть использованы для социально-экономического развития и формирования туристической привлекательности территории.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6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 ГРАДОСТРОИТЕЛЬСТВО.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ФУНКЦИОНАЛЬНОЕ ЗОНИРОВАНИЕ ТЕРРИТОРИИ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952AA40-A42D-4423-BD2E-A26F905518D6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4699A496-66A7-4AE0-8C9E-A1A168FD389A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9D252118-5DF0-4A7D-9661-A9E98248E68A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00B510AD-A15B-4AF5-B459-6D56F9D548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0EC0CEE-97A4-4714-AD42-972832A5A2D3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61A472EE-37E7-4CFA-A12E-CF2DC3F30C14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FEBFA9DE-8AE7-48B8-BFE4-14F200743E3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B1C0B20B-F45E-4C04-B127-623D4857E7E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06F074EB-82A1-4F5E-85B4-71982C3C55B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6567059-EE7B-4DA5-9245-D7B667DEF2A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C2EC20BB-69A2-4C45-A20C-CB8EFFF8872D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E2FC16EB-37C1-44A9-A782-389A681180A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35DC759E-2FA9-4312-BAFD-A7D244DFE269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93B9D8D4-294E-4835-989F-FBA3EA3D18A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A1106E08-B61C-49DC-BBF8-46F4DB602D1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7A95D4E6-25F9-4B80-9957-0136C21BFFD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DE5C5A28-0209-4E00-8DC6-A3EC2F21FDEB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122A8D50-2667-4217-8A63-B637CEF77645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28E0EF0D-9AD2-4D69-BA7F-8FD18127A4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FF4380B4-9549-48C5-8C3C-505AB99B0FD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7FE2A41B-E7B9-48D5-B0ED-FCE2E756F7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08397339-5D6E-4418-B99B-DE6E0F1BDEA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FA68A827-A7DA-4362-8AD6-C91AC5F6A62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EF8A4821-C5F4-4722-A6DF-957C6093459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15F8CE03-4708-407F-8357-E68F658F71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414AAA0D-1D04-4C9F-8635-9A98CCA4E70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F1F55D12-AAF5-42DB-B6D4-5DFF6CC0E1A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7DD50DC3-2E2D-4375-A6D7-D5008C59101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34ABEEF-7300-4686-8843-643D1046E96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733794C9-C249-46EE-8190-965A2E1FEA7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7CDA5220-A7BF-47C0-BA85-D8B5DC61C882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xmlns="" id="{564B6DD0-FDD6-471A-8067-576C1D1476C7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9BE78304-8C8D-4D77-8870-BE78F49C7610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47CC79E9-A2F9-42AA-8AA0-49CBBA180A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19271"/>
            <a:ext cx="1057247" cy="1095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1256807"/>
            <a:ext cx="4747235" cy="51457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05856" y="1401834"/>
            <a:ext cx="6041644" cy="48530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-создание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туристического центра «Аксаковская слобода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 позволит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приостановить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депопуляции населения, а к 2030 г. - повысить среднегодовую численность жителей муниципального района до 24050 человек, т.е. на 2,3 % по сравнению с 2019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годом;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реконструкция центрального водопровода позволит обеспечить качественной питьевой водой более 2 тысяч человек;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-завершение строительства канализационный очистных сооружение позволит улучшить экологическую обстановку в районном центре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с.Борское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численностью проживающих 8817 человек;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благоустройство дворовых и общественных территорий позволяют обеспечить комфортные условия отдыха и проживания населения.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5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EEA2593-3DCE-4E81-AAC3-0D77986231F5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F1A3DF83-26AE-4436-A579-EEBFE0989E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EACB0EB8-5584-4451-BB01-974CAE330F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8F35F3D4-92B0-4FF4-BDAE-45B264EC50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24473C80-AA28-4728-89A8-2579D16201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43C6829C-CD5C-44D4-900A-BC18F0DB409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69BB992-748B-4A9C-8CD2-EFB882DE16A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6B0F52A-11B2-4565-ABCF-A632AAC27F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FDD9D736-370C-446E-B5D5-414AA65EDAC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1C36F887-3364-4E75-8B55-D5CA21FB2C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539B4403-3B6F-4614-BE2F-C4E1AD8AC6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D551B5DF-441B-47DA-8AEC-FA7E10280F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48C588-B0E3-43DF-BCC8-F9003258799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B8E3C913-A39F-40BC-948C-BDD8747D242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AA065A62-9D33-403E-AB71-9DC4474C60F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5647B820-0CF8-4610-83E5-3372C784CB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870D2AFD-DFF3-4F1D-97D4-A939EC46E2A9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xmlns="" id="{95B227AF-9D5D-4BB9-90A8-D5DE3710BC04}"/>
                  </a:ext>
                </a:extLst>
              </p:cNvPr>
              <p:cNvSpPr txBox="1"/>
              <p:nvPr/>
            </p:nvSpPr>
            <p:spPr>
              <a:xfrm>
                <a:off x="6098399" y="4600252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00453F3F-B157-4EA0-B388-50FD61F538C6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1263A5D8-7627-4F0D-A54B-223C7732A2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81" y="231031"/>
            <a:ext cx="1095538" cy="923330"/>
          </a:xfrm>
          <a:prstGeom prst="rect">
            <a:avLst/>
          </a:prstGeom>
        </p:spPr>
      </p:pic>
      <p:sp>
        <p:nvSpPr>
          <p:cNvPr id="74" name="object 37">
            <a:extLst>
              <a:ext uri="{FF2B5EF4-FFF2-40B4-BE49-F238E27FC236}">
                <a16:creationId xmlns:a16="http://schemas.microsoft.com/office/drawing/2014/main" xmlns="" id="{CC59CC8B-8CE8-473B-AAD0-96B2FD68245D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DBAB49A0-9639-40F4-BB73-5B0DE350B88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8" y="1490056"/>
            <a:ext cx="1861401" cy="1353768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xmlns="" id="{386B4113-1F81-4362-ADAD-AD44BBE8D8A9}"/>
              </a:ext>
            </a:extLst>
          </p:cNvPr>
          <p:cNvSpPr/>
          <p:nvPr/>
        </p:nvSpPr>
        <p:spPr>
          <a:xfrm>
            <a:off x="2886172" y="1365719"/>
            <a:ext cx="8978876" cy="13224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эксплуатация животноводческо-растениеводческого комплекса в Борском районе Самарской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16157577-E685-45EA-9AFA-555F5C8194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7" y="3080173"/>
            <a:ext cx="1861401" cy="1082918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xmlns="" id="{95972FC9-C645-4654-95A9-E46D9E4196B8}"/>
              </a:ext>
            </a:extLst>
          </p:cNvPr>
          <p:cNvSpPr/>
          <p:nvPr/>
        </p:nvSpPr>
        <p:spPr>
          <a:xfrm>
            <a:off x="2855315" y="4640757"/>
            <a:ext cx="8978876" cy="13335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строительства канализационных очистных сооружений</a:t>
            </a:r>
            <a:endParaRPr lang="ru-RU" dirty="0"/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xmlns="" id="{5BD8F4F3-369B-40ED-A394-BF3C62F4CFCF}"/>
              </a:ext>
            </a:extLst>
          </p:cNvPr>
          <p:cNvSpPr/>
          <p:nvPr/>
        </p:nvSpPr>
        <p:spPr>
          <a:xfrm rot="10800000" flipV="1">
            <a:off x="2855314" y="3081268"/>
            <a:ext cx="8976323" cy="10944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животноводческого комплекса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2400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дойных коров</a:t>
            </a:r>
          </a:p>
        </p:txBody>
      </p:sp>
      <p:pic>
        <p:nvPicPr>
          <p:cNvPr id="82" name="Picture 4">
            <a:extLst>
              <a:ext uri="{FF2B5EF4-FFF2-40B4-BE49-F238E27FC236}">
                <a16:creationId xmlns:a16="http://schemas.microsoft.com/office/drawing/2014/main" xmlns="" id="{8ECC6207-815D-4B19-A85C-D2D76391B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39" y="4654377"/>
            <a:ext cx="1861401" cy="131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EEA2593-3DCE-4E81-AAC3-0D77986231F5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F1A3DF83-26AE-4436-A579-EEBFE0989E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EACB0EB8-5584-4451-BB01-974CAE330F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8F35F3D4-92B0-4FF4-BDAE-45B264EC50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24473C80-AA28-4728-89A8-2579D16201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43C6829C-CD5C-44D4-900A-BC18F0DB409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69BB992-748B-4A9C-8CD2-EFB882DE16A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6B0F52A-11B2-4565-ABCF-A632AAC27F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FDD9D736-370C-446E-B5D5-414AA65EDAC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1C36F887-3364-4E75-8B55-D5CA21FB2C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539B4403-3B6F-4614-BE2F-C4E1AD8AC6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D551B5DF-441B-47DA-8AEC-FA7E10280F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48C588-B0E3-43DF-BCC8-F9003258799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B8E3C913-A39F-40BC-948C-BDD8747D242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AA065A62-9D33-403E-AB71-9DC4474C60F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5647B820-0CF8-4610-83E5-3372C784CB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870D2AFD-DFF3-4F1D-97D4-A939EC46E2A9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xmlns="" id="{95B227AF-9D5D-4BB9-90A8-D5DE3710BC04}"/>
                  </a:ext>
                </a:extLst>
              </p:cNvPr>
              <p:cNvSpPr txBox="1"/>
              <p:nvPr/>
            </p:nvSpPr>
            <p:spPr>
              <a:xfrm>
                <a:off x="6098399" y="4600252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00453F3F-B157-4EA0-B388-50FD61F538C6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1263A5D8-7627-4F0D-A54B-223C7732A2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81" y="231031"/>
            <a:ext cx="1095538" cy="923330"/>
          </a:xfrm>
          <a:prstGeom prst="rect">
            <a:avLst/>
          </a:prstGeom>
        </p:spPr>
      </p:pic>
      <p:sp>
        <p:nvSpPr>
          <p:cNvPr id="74" name="object 37">
            <a:extLst>
              <a:ext uri="{FF2B5EF4-FFF2-40B4-BE49-F238E27FC236}">
                <a16:creationId xmlns:a16="http://schemas.microsoft.com/office/drawing/2014/main" xmlns="" id="{CC59CC8B-8CE8-473B-AAD0-96B2FD68245D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xmlns="" id="{2894A328-7497-4D07-9295-1673492C920C}"/>
              </a:ext>
            </a:extLst>
          </p:cNvPr>
          <p:cNvSpPr/>
          <p:nvPr/>
        </p:nvSpPr>
        <p:spPr>
          <a:xfrm>
            <a:off x="3042930" y="1592652"/>
            <a:ext cx="8704570" cy="1015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центрального водопровода</a:t>
            </a:r>
          </a:p>
        </p:txBody>
      </p:sp>
      <p:pic>
        <p:nvPicPr>
          <p:cNvPr id="88" name="Picture 6">
            <a:extLst>
              <a:ext uri="{FF2B5EF4-FFF2-40B4-BE49-F238E27FC236}">
                <a16:creationId xmlns:a16="http://schemas.microsoft.com/office/drawing/2014/main" xmlns="" id="{A63ADA05-E6B7-4EAA-8BD8-CC12F969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4" y="1565623"/>
            <a:ext cx="1861401" cy="109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st-martin.ru/800/600/https/urbanplunger.com/spa/img/0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st-martin.ru/800/600/https/urbanplunger.com/spa/img/0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4" y="2780851"/>
            <a:ext cx="1861401" cy="1337861"/>
          </a:xfrm>
          <a:prstGeom prst="rect">
            <a:avLst/>
          </a:prstGeom>
        </p:spPr>
      </p:pic>
      <p:sp>
        <p:nvSpPr>
          <p:cNvPr id="76" name="Прямоугольник: скругленные углы 86">
            <a:extLst>
              <a:ext uri="{FF2B5EF4-FFF2-40B4-BE49-F238E27FC236}">
                <a16:creationId xmlns:a16="http://schemas.microsoft.com/office/drawing/2014/main" xmlns="" id="{2894A328-7497-4D07-9295-1673492C920C}"/>
              </a:ext>
            </a:extLst>
          </p:cNvPr>
          <p:cNvSpPr/>
          <p:nvPr/>
        </p:nvSpPr>
        <p:spPr>
          <a:xfrm>
            <a:off x="3042930" y="3026377"/>
            <a:ext cx="8704570" cy="11486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туристического центра «Аксаковская слобода»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6" y="4338956"/>
            <a:ext cx="1885100" cy="1492001"/>
          </a:xfrm>
          <a:prstGeom prst="rect">
            <a:avLst/>
          </a:prstGeom>
        </p:spPr>
      </p:pic>
      <p:sp>
        <p:nvSpPr>
          <p:cNvPr id="75" name="Прямоугольник: скругленные углы 86">
            <a:extLst>
              <a:ext uri="{FF2B5EF4-FFF2-40B4-BE49-F238E27FC236}">
                <a16:creationId xmlns:a16="http://schemas.microsoft.com/office/drawing/2014/main" xmlns="" id="{2894A328-7497-4D07-9295-1673492C920C}"/>
              </a:ext>
            </a:extLst>
          </p:cNvPr>
          <p:cNvSpPr/>
          <p:nvPr/>
        </p:nvSpPr>
        <p:spPr>
          <a:xfrm>
            <a:off x="3042930" y="4743650"/>
            <a:ext cx="8685244" cy="11875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завода по производству подсолнечного масла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74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РАЗВИТИЮ ИНФРАСТРУКТУРЫ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465E586-C130-4F4C-9A2D-AB73053563E3}"/>
              </a:ext>
            </a:extLst>
          </p:cNvPr>
          <p:cNvSpPr txBox="1"/>
          <p:nvPr/>
        </p:nvSpPr>
        <p:spPr>
          <a:xfrm>
            <a:off x="318975" y="1759789"/>
            <a:ext cx="1142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4BF54AD4-D0C4-45E9-B9B7-E39C4C8CD3A7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DDE0C60B-04B4-4A9E-9FD6-DEF995BEEF23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BBB4B807-0CCD-4D93-84FA-FCF9C153EB42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4284EF95-C9ED-4733-A038-A700EC6DD6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DB239F34-3EB7-40B7-91F2-B1755898868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F77E7CEF-D6D7-4F7F-9F21-3AF5F43A7F1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6DBEFFC1-5A56-4D42-9127-41301C3FC5B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E1C285EA-2291-4160-B5D5-C695438D1FF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979BF305-6E54-4B3F-85F9-0A182279441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9144506-224C-4F95-AFB3-57C2664B212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3532E899-EC6C-4BE9-9588-805258C62F98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76086785-5C11-4211-B98C-4DF63FF9AEA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FF9D0E4-2D67-48A6-BDF7-6408E1F4BB6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32C9C685-3A62-4471-97C4-CF8EFED5B96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94242B4B-D012-462C-8AF1-B24FDE4F576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486A2108-071A-4D06-8A2D-34DBD1180E8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1702D01D-36AF-4ED6-8E71-565DB100B85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31DFB9DA-8FBB-49DE-8B35-65D1712AE3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B209A20B-16ED-40ED-838A-241EBE5D284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72EB5874-615C-4AA1-9AD7-ABD6D2086B9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C6E2D66D-3DA7-419E-BA02-D8DF4B55217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946B9D23-3802-4F2E-BDD5-D54B5281E60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551BAE26-B13E-4EE6-B1F1-E990402E135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709FE186-1924-4FF3-A78E-43ABAE20BFB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B2B7C8CC-807E-47E4-96EB-DB9BDBDFF8E0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A27728A5-FAD9-4C69-B394-3936F6F6B90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79D350E-48B3-413C-B0BD-B205A382FFC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DAB956BE-407A-48CF-B68C-7F1FFB93E6C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EF2F50C5-9924-45D2-9394-A1E9AA31F12C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65975389-CB50-4CE9-A9A3-4CFB67FCFD51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292EED9D-71DA-4207-91F7-28D8EA6BE1A1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xmlns="" id="{AE11DD84-B1C9-4ED6-8AB4-23F9CCA5EBE0}"/>
                  </a:ext>
                </a:extLst>
              </p:cNvPr>
              <p:cNvSpPr txBox="1"/>
              <p:nvPr/>
            </p:nvSpPr>
            <p:spPr>
              <a:xfrm>
                <a:off x="6098399" y="4600252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4662AC40-DBC0-4701-A0DD-A55358514FFF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9CF5E60D-FD11-4223-A54E-DB1132CCBC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49574"/>
            <a:ext cx="1068780" cy="109544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781130"/>
              </p:ext>
            </p:extLst>
          </p:nvPr>
        </p:nvGraphicFramePr>
        <p:xfrm>
          <a:off x="601250" y="1621535"/>
          <a:ext cx="1104211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19"/>
                <a:gridCol w="3464966"/>
                <a:gridCol w="2201875"/>
                <a:gridCol w="2201875"/>
                <a:gridCol w="2201875"/>
              </a:tblGrid>
              <a:tr h="49773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Обоснование реализации мероприятия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средств, требуемый на реализацию мероприятия в ценах 2023 года,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тыс.рублей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77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пяти зданий общеобразовательных учреждений 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комфортного обучения детей. Предоставление возможности обучения детей по месту проживания (без подвоза)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Позволит не допустить  миграции населения из сел район а и сохранить численность населения на  прежнем уровне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85 407,6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77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зданий шести сельских Домов культуры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для жителей культурно-массовых мероприятий, развитие творческих способностей жителей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Позволит не допустить  миграции населения из сел район а и сохранить численность населения на  прежнем уровне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77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Завершение строительства канализационных очистных сооружений</a:t>
                      </a:r>
                      <a:endParaRPr lang="ru-RU" sz="1200" dirty="0" smtClean="0"/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Очистка сточных вод от содержащихся в них загрязнений; 2000м3 в сутки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экологической ситуации на территории ОНП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с.Борское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77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Центральный водопровод в с. Борское по ул. Ленина от ул. Большая до ул. Степана Разина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жителей качественной питьевой водой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качественная питьевая вода обеспечивает здоровье население и увеличение продолжительности жизни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15 559,0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68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ИНДИКАТОРЫ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СТРАТЕГИИ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8B88D1D-7898-4DE5-8AC0-98AC444D8D11}"/>
              </a:ext>
            </a:extLst>
          </p:cNvPr>
          <p:cNvSpPr txBox="1"/>
          <p:nvPr/>
        </p:nvSpPr>
        <p:spPr>
          <a:xfrm>
            <a:off x="318975" y="1759789"/>
            <a:ext cx="1142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5E5B2141-6AA7-43EB-9320-2EB648F0B05C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A02AE7EF-D8C3-403A-8EFE-5EA17EF5EF9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30BF88DA-A3F1-4117-8714-0709764E68E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71F075B1-4CC7-4B16-909F-FD43E7870C7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E3A57B4-B536-4864-8831-76DE3AC73A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1783A861-BEE6-42A5-8C8E-CF5FDE4AA42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DAD3080F-B38B-4290-82C8-241D8667632B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D6D8941E-671C-4BB5-9C7E-1BD47FB3653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D2E1B8E0-9F21-4B5E-8DCD-07514C8E27E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ABEA99DD-66A9-4D98-B6C1-C841F2D9797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E42F3896-4487-4B53-905F-9A73ACA5B51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2F0A9C46-CD39-4D8E-9D55-7E7EE50C4F7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CEADAD12-0CA6-473D-A4E8-BCB8622BE1D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D29A8EE0-4DBE-48F9-BBAD-8C6DDCE2959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D9572E5F-FB56-42CE-A4E1-4A127A7127E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85AE890C-0C66-4507-B64B-831DF4E215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716F3780-9EAA-47F1-A564-3E4275BEB4FF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C521BC77-79DC-4B72-B2D6-7FDD52EAC7D1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1A81DC79-5A9B-410E-A604-6FC0695E2CBB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01AB980-C249-4960-A8C4-990088CB22E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18834AC-09D1-4100-8898-D0B5AA34E2E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07797B3E-DDCE-478C-BC39-74344EAEF38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F68873F7-3D4E-454F-887D-9950350EDEF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7C541704-FE23-46EF-9801-A9BDADACB6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146ACDC1-7FA3-4B3C-AE6B-D4551F904DD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826F84E6-0CEB-47B4-BA56-4D35FEBF1EE1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8977199A-1731-4AF0-B4F2-AF7DD221CFF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97271F9B-F824-4196-81C0-EA4E07CC2E2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1BB502BA-67E5-418C-82AF-34F473242670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3CC8F11D-F722-439A-A4E1-22DE88AE35F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274F5B64-7345-4AEF-B773-466B3E9A08BC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DEC23A4B-CF59-4CA0-9A89-366384F2B146}"/>
                  </a:ext>
                </a:extLst>
              </p:cNvPr>
              <p:cNvSpPr txBox="1"/>
              <p:nvPr/>
            </p:nvSpPr>
            <p:spPr>
              <a:xfrm>
                <a:off x="6098399" y="4600252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 smtClean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</a:t>
                </a: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35EE15B4-32A4-466E-93D4-15EC8105BAB0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57364ACD-E24E-4707-A70A-18FF7FE9DA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04833"/>
            <a:ext cx="1076489" cy="1095443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32379"/>
              </p:ext>
            </p:extLst>
          </p:nvPr>
        </p:nvGraphicFramePr>
        <p:xfrm>
          <a:off x="356734" y="1482187"/>
          <a:ext cx="11390766" cy="4546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237"/>
                <a:gridCol w="2373467"/>
                <a:gridCol w="2280911"/>
                <a:gridCol w="1968843"/>
                <a:gridCol w="2051222"/>
                <a:gridCol w="1804086"/>
              </a:tblGrid>
              <a:tr h="47018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п.п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Фактическое значение 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Ожидаемое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значение 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1463"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46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населения по состоянию на начало года, чел.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22484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22694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22908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23127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4459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организаций,%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46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Объем инвестиций в основной капитал </a:t>
                      </a:r>
                    </a:p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(за исключением бюджетных средств) </a:t>
                      </a:r>
                    </a:p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расчете на 1 жителя, руб.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9283,0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13110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15685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46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прибыльных организаций в общем числе организаций,%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96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ИНДИКАТОРЫ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СТРАТЕГИИ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8B88D1D-7898-4DE5-8AC0-98AC444D8D11}"/>
              </a:ext>
            </a:extLst>
          </p:cNvPr>
          <p:cNvSpPr txBox="1"/>
          <p:nvPr/>
        </p:nvSpPr>
        <p:spPr>
          <a:xfrm>
            <a:off x="318975" y="1759789"/>
            <a:ext cx="1142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5E5B2141-6AA7-43EB-9320-2EB648F0B05C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A02AE7EF-D8C3-403A-8EFE-5EA17EF5EF9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30BF88DA-A3F1-4117-8714-0709764E68E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71F075B1-4CC7-4B16-909F-FD43E7870C7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E3A57B4-B536-4864-8831-76DE3AC73A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1783A861-BEE6-42A5-8C8E-CF5FDE4AA42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DAD3080F-B38B-4290-82C8-241D8667632B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D6D8941E-671C-4BB5-9C7E-1BD47FB3653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D2E1B8E0-9F21-4B5E-8DCD-07514C8E27E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ABEA99DD-66A9-4D98-B6C1-C841F2D9797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E42F3896-4487-4B53-905F-9A73ACA5B51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2F0A9C46-CD39-4D8E-9D55-7E7EE50C4F7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CEADAD12-0CA6-473D-A4E8-BCB8622BE1D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D29A8EE0-4DBE-48F9-BBAD-8C6DDCE2959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D9572E5F-FB56-42CE-A4E1-4A127A7127E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85AE890C-0C66-4507-B64B-831DF4E215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716F3780-9EAA-47F1-A564-3E4275BEB4FF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C521BC77-79DC-4B72-B2D6-7FDD52EAC7D1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1A81DC79-5A9B-410E-A604-6FC0695E2CBB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01AB980-C249-4960-A8C4-990088CB22E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18834AC-09D1-4100-8898-D0B5AA34E2E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07797B3E-DDCE-478C-BC39-74344EAEF38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F68873F7-3D4E-454F-887D-9950350EDEF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7C541704-FE23-46EF-9801-A9BDADACB6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146ACDC1-7FA3-4B3C-AE6B-D4551F904DD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826F84E6-0CEB-47B4-BA56-4D35FEBF1EE1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8977199A-1731-4AF0-B4F2-AF7DD221CFF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97271F9B-F824-4196-81C0-EA4E07CC2E2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1BB502BA-67E5-418C-82AF-34F473242670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3CC8F11D-F722-439A-A4E1-22DE88AE35F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274F5B64-7345-4AEF-B773-466B3E9A08BC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DEC23A4B-CF59-4CA0-9A89-366384F2B146}"/>
                  </a:ext>
                </a:extLst>
              </p:cNvPr>
              <p:cNvSpPr txBox="1"/>
              <p:nvPr/>
            </p:nvSpPr>
            <p:spPr>
              <a:xfrm>
                <a:off x="6098399" y="4600252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35EE15B4-32A4-466E-93D4-15EC8105BAB0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57364ACD-E24E-4707-A70A-18FF7FE9DA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04833"/>
            <a:ext cx="1076489" cy="1095443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035130"/>
              </p:ext>
            </p:extLst>
          </p:nvPr>
        </p:nvGraphicFramePr>
        <p:xfrm>
          <a:off x="356734" y="1482187"/>
          <a:ext cx="11390766" cy="4271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237"/>
                <a:gridCol w="2373467"/>
                <a:gridCol w="2280911"/>
                <a:gridCol w="1968843"/>
                <a:gridCol w="2051222"/>
                <a:gridCol w="1804086"/>
              </a:tblGrid>
              <a:tr h="47018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п.п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Фактическое значение 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Ожидаемое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значение 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1463"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46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реализованных инвестиционных проектов в год, ед.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46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инвестиционных проектов в стадии реализации, ед.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46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Темпы роста объёма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 в основной капитал,%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46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субъектов МСП, ед.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564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46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Темпы роста налоговых поступлений от инвестиционных проектов и субъектов предпринимательской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деятельности,%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32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8046803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 РЕАЛИЗАЦИИ СТРАТЕГИИ ИНВЕСТИЦИОННОГО РАЗВИТИЯ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xmlns="" id="{F6E7C2F2-77BD-4940-919E-6C6E6CD41EA6}"/>
              </a:ext>
            </a:extLst>
          </p:cNvPr>
          <p:cNvSpPr txBox="1"/>
          <p:nvPr/>
        </p:nvSpPr>
        <p:spPr>
          <a:xfrm>
            <a:off x="1618979" y="2107669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Борский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49CA0157-13D7-47C5-8F45-4612D70C1051}"/>
              </a:ext>
            </a:extLst>
          </p:cNvPr>
          <p:cNvSpPr/>
          <p:nvPr/>
        </p:nvSpPr>
        <p:spPr>
          <a:xfrm>
            <a:off x="598229" y="1751687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Герб муниципального образования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E56A71C-C5B9-4758-ACA9-9D76F6779A4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8" y="1696386"/>
            <a:ext cx="1057247" cy="109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7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9190201-EDC6-4EC8-9D5F-78EFDF1C77F3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FB464BFF-E7CD-4395-8FE9-957EB05CB533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 smtClean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2D6F65C8-EFE2-40AC-86FA-FB07A5B0BFB2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8EF34B44-7711-480B-8D05-9FDB9B4B9A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18894"/>
            <a:ext cx="1068521" cy="109544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305309"/>
              </p:ext>
            </p:extLst>
          </p:nvPr>
        </p:nvGraphicFramePr>
        <p:xfrm>
          <a:off x="345849" y="1306383"/>
          <a:ext cx="11428528" cy="4027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089"/>
                <a:gridCol w="3121298"/>
                <a:gridCol w="2028879"/>
                <a:gridCol w="1904754"/>
                <a:gridCol w="1904754"/>
                <a:gridCol w="1904754"/>
              </a:tblGrid>
              <a:tr h="46145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п/п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407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1.Разработка и выполнение мероприятий направленных на улучшение инвестиционного климата в муниципальном районе Борский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316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методической и консультационной помощи субъектам инвестиционной деятельности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не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требуется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числа субъектов, которым оказана методическая, консультационная и иная помощь.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экономический отдел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администрации муниципального района Борский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1732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взаимодействия инвесторов с общественными институтами поддержки предпринимательства и организациями инфраструктурной поддержки малого и среднего предпринимательства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не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требуется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вопросов касающихся ведения предпринимательской деятельности. Поиск дополнительных источников финансирования реализуемых и планируемых к реализации инвестиционных проектов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экономический отдел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администрации муниципального района Борский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9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9190201-EDC6-4EC8-9D5F-78EFDF1C77F3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FB464BFF-E7CD-4395-8FE9-957EB05CB533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 smtClean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2D6F65C8-EFE2-40AC-86FA-FB07A5B0BFB2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8EF34B44-7711-480B-8D05-9FDB9B4B9A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18894"/>
            <a:ext cx="1068521" cy="109544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210199"/>
              </p:ext>
            </p:extLst>
          </p:nvPr>
        </p:nvGraphicFramePr>
        <p:xfrm>
          <a:off x="345849" y="1306383"/>
          <a:ext cx="11428528" cy="4970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089"/>
                <a:gridCol w="3121298"/>
                <a:gridCol w="1290407"/>
                <a:gridCol w="1944130"/>
                <a:gridCol w="2306595"/>
                <a:gridCol w="297255"/>
                <a:gridCol w="1904754"/>
              </a:tblGrid>
              <a:tr h="46145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п/п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4079">
                <a:tc gridSpan="7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1.Разработка и выполнение мероприятий направленных на улучшение инвестиционного климата в муниципальном районе Борский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1732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Информационное наполнение и поддержание в актуальном состоянии раздела «Инвестиционная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деятельность» на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официальном сайте администрации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Борский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не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требуется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образа муниципального района, привлекательного для бизнеса и открытого для взаимовыгодного сотрудничества, повышение информационной и инвестиционной привлекательности муниципального района Борский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экономический отдел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администрации муниципального района Борский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1732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процедуры взаимодействия инициаторов инвестиционных проектов, инвесторов, органов местного самоуправления по принципу "одного окна" при сопровождении инвестиционных проектов, реализуемых и (или) планируемых к реализации на территории  муниципального района Борский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не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требуется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административных барьеров, улучшение инвестиционного климата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экономический отдел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администрации муниципального района Борский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МКУ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«Комитет по управлению муниципальным имуществом администрации муниципального района Борский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5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9190201-EDC6-4EC8-9D5F-78EFDF1C77F3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FB464BFF-E7CD-4395-8FE9-957EB05CB533}"/>
                  </a:ext>
                </a:extLst>
              </p:cNvPr>
              <p:cNvSpPr txBox="1"/>
              <p:nvPr/>
            </p:nvSpPr>
            <p:spPr>
              <a:xfrm>
                <a:off x="6098399" y="4600252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2D6F65C8-EFE2-40AC-86FA-FB07A5B0BFB2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8EF34B44-7711-480B-8D05-9FDB9B4B9A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18894"/>
            <a:ext cx="1068521" cy="109544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780925"/>
              </p:ext>
            </p:extLst>
          </p:nvPr>
        </p:nvGraphicFramePr>
        <p:xfrm>
          <a:off x="263273" y="1316806"/>
          <a:ext cx="11574302" cy="5016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954"/>
                <a:gridCol w="2767972"/>
                <a:gridCol w="1367481"/>
                <a:gridCol w="2306595"/>
                <a:gridCol w="1993556"/>
                <a:gridCol w="2580744"/>
              </a:tblGrid>
              <a:tr h="45099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п/п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8495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Расширение возможностей для частных инвестиций в сферы, финансирование которых осуществлялось преимущественно за счет бюджетных средств, в том числе посредством муниципального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частного партнерства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18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концессионных и иных механизмов МЧП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2024-2026гг.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средства участников соглашений о МЧП – частных партнеров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вовлечение в хозяйственный оборот неэффективно используемых объектов муниципальной собственности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экономический отдел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администрации муниципального района Борский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МКУ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«Комитет по управлению муниципальным имуществом администрации муниципального района Борский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8495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созданию высокооплачиваемых и высокопроизводительных рабочих мест, в том числе за счет привлечения инвестиций и повышения конкурентоспособности муниципального района на внутреннем и внешнем рынках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3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свободных инвестиционных площадок и размещение их в разделе «Инвестиционная деятельность» на официальном сайте администрации муниципального района Борский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2024-2026гг.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не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требуется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Представление инвесторам оперативной информации о свободных инвестиционных площадках и проектах муниципального района, требующих инвесторов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экономический отдел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администрации муниципального района Борский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МКУ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«Комитет по управлению муниципальным имуществом администрации муниципального района Борский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3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РЕСУРСНО-СЫРЬЕВОЙ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996F8FB1-DB92-4114-8B7D-91065B7CAF74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59AB7D96-537D-4C35-A34A-F28CA261398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67542C28-2E90-48BC-8C96-2FF1D3FECA6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B0FFC844-E4E9-42FA-A294-05782404047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F42F5336-003B-4CB9-B820-5F7EC9D9CD0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32A08E02-0070-4463-8CAF-7C6359D1274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5C181E2A-5AF9-40EA-9485-95EF00C403A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4C811B8-28DB-4AA7-BF18-CF47C707F49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572EC1E2-8D29-42AD-8392-B1F85629D31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C1227EC5-4DF7-4C68-A477-FEC53AAE3B7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E014753-DDC5-4871-8899-017F7BE640FE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68DCC96E-2A08-45AB-A560-C3CCF67D9D0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459E4DC0-BD34-4C4F-9C2F-D99E3C5B969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A4347E3A-2A6B-4E5D-9485-58CAE446166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C4A1EBE8-3DFC-4AFA-8D05-8F762F70341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53B51C05-56C0-45FC-8F8E-6CF060FC607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21ABF3A7-13D5-4F01-AC4B-B5DB56D9D465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057B7C77-D66C-45E7-BF6C-4A4CC220A9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BEDFF433-69E5-405B-985D-C12720F736E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CB640F8F-9D55-44D0-A391-F3A1600E408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DA115763-BA2B-4781-B5BE-0232F496B72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1912DC7E-9CED-4640-A5EE-489F618E8808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B932A438-0903-4E29-A73A-CAD60C7B815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97328D8A-BD0F-43D4-89F3-6C098D240A3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3CF21AB-65EC-4FD1-BA50-9FF60270EC34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745770D7-440C-4147-A3F4-5E35E274493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89CC25AD-231B-485D-9F2E-23602208E50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92E4C73F-83E0-4DDB-A1C8-5E0E20FD234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A27894F7-8316-48F9-A4FB-3DA85D5695B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B35138AF-90B3-4EDC-9C27-F51CDDDEDF5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2ACF773E-2BF3-43DF-977F-54E7C3A920BF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F410B10C-D876-4D28-90A2-E4A4E84955D5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0218E9D2-56B0-4CFA-9B25-E6B27EFB358E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51EE89AB-9E76-412D-BAFF-A89C936A7E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296906"/>
            <a:ext cx="1057247" cy="91742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ACDECAA-DC05-4C3A-9AD3-F428CB37ACD6}"/>
              </a:ext>
            </a:extLst>
          </p:cNvPr>
          <p:cNvSpPr txBox="1"/>
          <p:nvPr/>
        </p:nvSpPr>
        <p:spPr>
          <a:xfrm>
            <a:off x="2875723" y="1320469"/>
            <a:ext cx="7089912" cy="4580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800"/>
              </a:spcAft>
            </a:pP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Борский район богат различными видами природных ресурсов: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59B575E-C6BF-4501-A0BE-466F20CC4532}"/>
              </a:ext>
            </a:extLst>
          </p:cNvPr>
          <p:cNvSpPr/>
          <p:nvPr/>
        </p:nvSpPr>
        <p:spPr>
          <a:xfrm>
            <a:off x="781878" y="2067339"/>
            <a:ext cx="2517913" cy="914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Минеральные ресурсы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43CEF95-C3C2-424B-9D54-BA8B5DE62A5C}"/>
              </a:ext>
            </a:extLst>
          </p:cNvPr>
          <p:cNvSpPr/>
          <p:nvPr/>
        </p:nvSpPr>
        <p:spPr>
          <a:xfrm>
            <a:off x="3948467" y="2067339"/>
            <a:ext cx="2147533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Агроклиматические ресурсы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66758A-B5CC-4FAC-953F-3A5326CC27F2}"/>
              </a:ext>
            </a:extLst>
          </p:cNvPr>
          <p:cNvSpPr/>
          <p:nvPr/>
        </p:nvSpPr>
        <p:spPr>
          <a:xfrm>
            <a:off x="6719528" y="2067339"/>
            <a:ext cx="2147533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и промыслово-охотничьи ресурсы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B31D245-B7E9-4A35-9E23-FA4675725539}"/>
              </a:ext>
            </a:extLst>
          </p:cNvPr>
          <p:cNvSpPr/>
          <p:nvPr/>
        </p:nvSpPr>
        <p:spPr>
          <a:xfrm>
            <a:off x="9329529" y="2067339"/>
            <a:ext cx="2417971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Рекреационные ресурсы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9A5E7061-220E-4EEA-8FAE-AC449188434C}"/>
              </a:ext>
            </a:extLst>
          </p:cNvPr>
          <p:cNvSpPr/>
          <p:nvPr/>
        </p:nvSpPr>
        <p:spPr>
          <a:xfrm>
            <a:off x="781879" y="3192978"/>
            <a:ext cx="2517912" cy="5004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6BF862BE-3A23-42D7-A7FF-C1EAF7045F17}"/>
              </a:ext>
            </a:extLst>
          </p:cNvPr>
          <p:cNvSpPr/>
          <p:nvPr/>
        </p:nvSpPr>
        <p:spPr>
          <a:xfrm>
            <a:off x="781878" y="3932950"/>
            <a:ext cx="2517912" cy="5004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608F9ADF-5C77-4ECB-88C9-EBB85E57CA51}"/>
              </a:ext>
            </a:extLst>
          </p:cNvPr>
          <p:cNvSpPr/>
          <p:nvPr/>
        </p:nvSpPr>
        <p:spPr>
          <a:xfrm>
            <a:off x="781878" y="4644601"/>
            <a:ext cx="2517912" cy="525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соли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C1585D07-7CBC-43E8-B869-B5307F36EE8D}"/>
              </a:ext>
            </a:extLst>
          </p:cNvPr>
          <p:cNvSpPr/>
          <p:nvPr/>
        </p:nvSpPr>
        <p:spPr>
          <a:xfrm>
            <a:off x="781878" y="5381102"/>
            <a:ext cx="2517912" cy="5649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каменный уголь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02607B30-09D9-4412-84A9-A47D20E4B95B}"/>
              </a:ext>
            </a:extLst>
          </p:cNvPr>
          <p:cNvSpPr/>
          <p:nvPr/>
        </p:nvSpPr>
        <p:spPr>
          <a:xfrm>
            <a:off x="3948467" y="3171237"/>
            <a:ext cx="2147532" cy="5221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благоприятный климат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5A5DFFE7-8649-43B3-9985-1C6F4D1183BC}"/>
              </a:ext>
            </a:extLst>
          </p:cNvPr>
          <p:cNvSpPr/>
          <p:nvPr/>
        </p:nvSpPr>
        <p:spPr>
          <a:xfrm>
            <a:off x="3948466" y="3889035"/>
            <a:ext cx="2147531" cy="5221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чернозёмные почвы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C44385CA-F405-44F7-B35D-8B14ADF3928E}"/>
              </a:ext>
            </a:extLst>
          </p:cNvPr>
          <p:cNvSpPr/>
          <p:nvPr/>
        </p:nvSpPr>
        <p:spPr>
          <a:xfrm>
            <a:off x="6697794" y="3099118"/>
            <a:ext cx="2147531" cy="5187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древесины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F1E8BE4F-E9AA-40E8-AADC-81C57DE77497}"/>
              </a:ext>
            </a:extLst>
          </p:cNvPr>
          <p:cNvSpPr/>
          <p:nvPr/>
        </p:nvSpPr>
        <p:spPr>
          <a:xfrm>
            <a:off x="6697794" y="3767615"/>
            <a:ext cx="2169267" cy="6435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грибы и ягоды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A8A61662-2EE1-4F4B-9828-3D9117A7B964}"/>
              </a:ext>
            </a:extLst>
          </p:cNvPr>
          <p:cNvSpPr/>
          <p:nvPr/>
        </p:nvSpPr>
        <p:spPr>
          <a:xfrm>
            <a:off x="6697794" y="4595369"/>
            <a:ext cx="2194418" cy="7857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кабаны, косули, зайцы, куропатки и т.д.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A9B4F02F-3944-4B5F-A098-CAD133037A36}"/>
              </a:ext>
            </a:extLst>
          </p:cNvPr>
          <p:cNvSpPr/>
          <p:nvPr/>
        </p:nvSpPr>
        <p:spPr>
          <a:xfrm>
            <a:off x="9329529" y="3066689"/>
            <a:ext cx="2417971" cy="6266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«Бузулукский бор»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xmlns="" id="{FDF4EC7B-513E-403F-B34B-CD80EE933799}"/>
              </a:ext>
            </a:extLst>
          </p:cNvPr>
          <p:cNvSpPr/>
          <p:nvPr/>
        </p:nvSpPr>
        <p:spPr>
          <a:xfrm>
            <a:off x="9329529" y="3851334"/>
            <a:ext cx="2417971" cy="7440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минеральных вод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556FC5E7-EAA1-4AAE-AD23-CB505AEE55BE}"/>
              </a:ext>
            </a:extLst>
          </p:cNvPr>
          <p:cNvSpPr/>
          <p:nvPr/>
        </p:nvSpPr>
        <p:spPr>
          <a:xfrm>
            <a:off x="9329529" y="4864194"/>
            <a:ext cx="2417971" cy="7440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фамильная усадьба семьи Аксаковых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с.Страхово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448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9190201-EDC6-4EC8-9D5F-78EFDF1C77F3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FB464BFF-E7CD-4395-8FE9-957EB05CB533}"/>
                  </a:ext>
                </a:extLst>
              </p:cNvPr>
              <p:cNvSpPr txBox="1"/>
              <p:nvPr/>
            </p:nvSpPr>
            <p:spPr>
              <a:xfrm>
                <a:off x="6098399" y="4600252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2D6F65C8-EFE2-40AC-86FA-FB07A5B0BFB2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8EF34B44-7711-480B-8D05-9FDB9B4B9A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18894"/>
            <a:ext cx="1068521" cy="109544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130312"/>
              </p:ext>
            </p:extLst>
          </p:nvPr>
        </p:nvGraphicFramePr>
        <p:xfrm>
          <a:off x="263273" y="1316806"/>
          <a:ext cx="11574302" cy="4831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954"/>
                <a:gridCol w="2767972"/>
                <a:gridCol w="1367481"/>
                <a:gridCol w="2306595"/>
                <a:gridCol w="1993556"/>
                <a:gridCol w="2580744"/>
              </a:tblGrid>
              <a:tr h="45099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п/п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218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реализации инвестиционных проектов на территории муниципального района в приоритетных направлениях экономики: -сельское хозяйство, - промышленность и переработка; - сфера туризма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 гг.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средства участников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новых высокопроизводительных и высокооплачиваемых рабочих мест в рамках реализации инвестиционных проектов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экономический отдел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администрации муниципального района Борский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МКУ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«Комитет по управлению муниципальным имуществом администрации муниципального района Борский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сельского хозяйства администрации муниципального района Борский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8495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Развитие приоритетных для муниципального района видов туризма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3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привлечению инвесторов в сферу туризма путем позиционирования района как привлекательного для развития туризма объекта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 гг.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не требуется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туристической привлекательности муниципального района Борский, реализация инвестиционных проектов в сфере туризма на менее 1 к 2025 году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МКУ «Управление культуры муниципального района Борский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Самарской области»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2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9190201-EDC6-4EC8-9D5F-78EFDF1C77F3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FB464BFF-E7CD-4395-8FE9-957EB05CB533}"/>
                  </a:ext>
                </a:extLst>
              </p:cNvPr>
              <p:cNvSpPr txBox="1"/>
              <p:nvPr/>
            </p:nvSpPr>
            <p:spPr>
              <a:xfrm>
                <a:off x="6098399" y="4600252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2D6F65C8-EFE2-40AC-86FA-FB07A5B0BFB2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8EF34B44-7711-480B-8D05-9FDB9B4B9A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18894"/>
            <a:ext cx="1068521" cy="109544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262105"/>
              </p:ext>
            </p:extLst>
          </p:nvPr>
        </p:nvGraphicFramePr>
        <p:xfrm>
          <a:off x="222421" y="1318053"/>
          <a:ext cx="11609217" cy="4660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637"/>
                <a:gridCol w="2776322"/>
                <a:gridCol w="1371606"/>
                <a:gridCol w="2313553"/>
                <a:gridCol w="1999570"/>
                <a:gridCol w="2588529"/>
              </a:tblGrid>
              <a:tr h="42762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п/п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0683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2 новых туристических маршрутов и продвижение их на внутреннем и внешнем туристических рынках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не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требуется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туристической отрасли в районе, рост числа туристов на территории муниципального района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МКУ «Управление культуры муниципального района Борский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Самарской области»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28288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инвесторам в реализации проектов по туризму на территории муниципального района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не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требуется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объемов внутреннего туризма муниципального района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экономический отдел администрации муниципального района Борский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МКУ «Управление культуры муниципального района Борский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Самарской области»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882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Развитие гибкой системы муниципальной поддержки инвесторов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28288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конкурса по выдаче грантов начинающим субъектам малого и среднего предпринимательства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2024-2026гг.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муниципальной программы «Развитие малого и среднего предпринимательства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муниципальном районе Борский на 2024-2026гг.»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развития малого и среднего бизнеса в приоритетных отраслях экономики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экономический отдел администрации муниципального района Борский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0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9190201-EDC6-4EC8-9D5F-78EFDF1C77F3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FB464BFF-E7CD-4395-8FE9-957EB05CB533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Наименование муниципального образования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2D6F65C8-EFE2-40AC-86FA-FB07A5B0BFB2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8EF34B44-7711-480B-8D05-9FDB9B4B9A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18894"/>
            <a:ext cx="1068521" cy="109544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470326"/>
              </p:ext>
            </p:extLst>
          </p:nvPr>
        </p:nvGraphicFramePr>
        <p:xfrm>
          <a:off x="222421" y="1318053"/>
          <a:ext cx="11609217" cy="5290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637"/>
                <a:gridCol w="2776322"/>
                <a:gridCol w="1252517"/>
                <a:gridCol w="119089"/>
                <a:gridCol w="1998036"/>
                <a:gridCol w="2315087"/>
                <a:gridCol w="2588529"/>
              </a:tblGrid>
              <a:tr h="42762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п/п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0683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мероприятий по снижению административных барьеров для субъектов малого и среднего предпринимательства , повышению их доступа к инфраструктурным,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земельнои-мущественным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финансово-кредитным ресурсам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 гг.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не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требуется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административных барьеров для субъектов малого и среднего предпринимательства, повышение доступа к инфраструктурным объектам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и, как следствие, увеличение инвестиций в экономику района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экономический отдел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администрации муниципального района Борский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МКУ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«Комитет по управлению муниципальным имуществом администрации муниципального района Борский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28288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Информационная поддержка субъектов малого и среднего предпринимательства в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инвесторов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не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требуется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информированности СМСП о мерах и условиях поддержки, о финансово кредитных ресурсах, о свободных инвестиционных площадках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экономический отдел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администрации муниципального района Борский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МКУ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«Комитет по управлению муниципальным имуществом администрации муниципального района Борский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882">
                <a:tc gridSpan="7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Формирование положительного имиджа и пропаганда муниципального района Борский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28288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участия района в приоритетных выставочных мероприятиях, презентациях, форумах и иных мероприятиях, проводимых на территории субъекта РФ, Российской Федерации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2024-2026гг.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не требуется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образа района как региона, привлекательного для бизнеса и открытого для взаимовыгодного сотрудничества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экономический отдел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администрации муниципального района Борский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сельского хозяйства администрации муниципального района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32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9190201-EDC6-4EC8-9D5F-78EFDF1C77F3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FB464BFF-E7CD-4395-8FE9-957EB05CB533}"/>
                  </a:ext>
                </a:extLst>
              </p:cNvPr>
              <p:cNvSpPr txBox="1"/>
              <p:nvPr/>
            </p:nvSpPr>
            <p:spPr>
              <a:xfrm>
                <a:off x="6098399" y="4600252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2D6F65C8-EFE2-40AC-86FA-FB07A5B0BFB2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8EF34B44-7711-480B-8D05-9FDB9B4B9A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18894"/>
            <a:ext cx="1068521" cy="109544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84827"/>
              </p:ext>
            </p:extLst>
          </p:nvPr>
        </p:nvGraphicFramePr>
        <p:xfrm>
          <a:off x="222421" y="1318053"/>
          <a:ext cx="11609217" cy="4802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637"/>
                <a:gridCol w="2776322"/>
                <a:gridCol w="1252517"/>
                <a:gridCol w="2117125"/>
                <a:gridCol w="2315087"/>
                <a:gridCol w="2588529"/>
              </a:tblGrid>
              <a:tr h="42762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п/п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7774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7.Сбалансированное развитие жилой, транспортной и социальной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28288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инвестиционных площадок для строительства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 гг.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не требуется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инвесторов в сферу строительства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архитектуры и градостроительства администрации муниципального района Борский Самарской области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28288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потенциала территории, муниципального района Борский (благоустройство дворовых и общественных территорий)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 гг.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муниципальной программы «Формирование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комфортной городской среды на 2024-2026гг.»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эстетического облика муниципального района Борский, повышение его туристической  привлекательности, увеличение благоустроенных зон отдыха жителей.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МБУ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Борский «Служба заказчика»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28288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ремонт дорог, тротуаров на территории муниципального района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 гг.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муниципальной программы «Формирование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комфортной городской среды на 2024-2026гг.»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транспортной инфраструктуры, повышения качества жизни населения района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МБУ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Борский «Служба заказчика»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404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235574"/>
            <a:ext cx="5265503" cy="749564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4369766" y="296798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5147403" y="427196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840507D0-0853-4DA8-F552-148578F8B3C8}"/>
              </a:ext>
            </a:extLst>
          </p:cNvPr>
          <p:cNvGrpSpPr/>
          <p:nvPr/>
        </p:nvGrpSpPr>
        <p:grpSpPr>
          <a:xfrm>
            <a:off x="6349492" y="4399820"/>
            <a:ext cx="1737606" cy="1735958"/>
            <a:chOff x="1363840" y="5010746"/>
            <a:chExt cx="1083513" cy="1082485"/>
          </a:xfrm>
        </p:grpSpPr>
        <p:grpSp>
          <p:nvGrpSpPr>
            <p:cNvPr id="3" name="object 106">
              <a:extLst>
                <a:ext uri="{FF2B5EF4-FFF2-40B4-BE49-F238E27FC236}">
                  <a16:creationId xmlns:a16="http://schemas.microsoft.com/office/drawing/2014/main" xmlns="" id="{6079DF60-20AA-79B5-7E3D-F1A297CB726C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18" name="object 107">
                <a:extLst>
                  <a:ext uri="{FF2B5EF4-FFF2-40B4-BE49-F238E27FC236}">
                    <a16:creationId xmlns:a16="http://schemas.microsoft.com/office/drawing/2014/main" xmlns="" id="{93427ABB-A059-116C-F21A-A4669703ED71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108">
                <a:extLst>
                  <a:ext uri="{FF2B5EF4-FFF2-40B4-BE49-F238E27FC236}">
                    <a16:creationId xmlns:a16="http://schemas.microsoft.com/office/drawing/2014/main" xmlns="" id="{13C507B0-3F3A-7D28-B24F-13DD466232C4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object 109">
              <a:extLst>
                <a:ext uri="{FF2B5EF4-FFF2-40B4-BE49-F238E27FC236}">
                  <a16:creationId xmlns:a16="http://schemas.microsoft.com/office/drawing/2014/main" xmlns="" id="{53FF79D3-EC9F-0CA3-DBAF-46B074D3185A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110">
              <a:extLst>
                <a:ext uri="{FF2B5EF4-FFF2-40B4-BE49-F238E27FC236}">
                  <a16:creationId xmlns:a16="http://schemas.microsoft.com/office/drawing/2014/main" xmlns="" id="{CF9EFFCE-65DC-EEC7-99F1-1AA32A279F16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111">
              <a:extLst>
                <a:ext uri="{FF2B5EF4-FFF2-40B4-BE49-F238E27FC236}">
                  <a16:creationId xmlns:a16="http://schemas.microsoft.com/office/drawing/2014/main" xmlns="" id="{B7C618C8-461A-4DD2-3A03-9C23307C414F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112">
              <a:extLst>
                <a:ext uri="{FF2B5EF4-FFF2-40B4-BE49-F238E27FC236}">
                  <a16:creationId xmlns:a16="http://schemas.microsoft.com/office/drawing/2014/main" xmlns="" id="{5BCE0B23-331E-ABA0-C728-C5636BA5B9DF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113">
              <a:extLst>
                <a:ext uri="{FF2B5EF4-FFF2-40B4-BE49-F238E27FC236}">
                  <a16:creationId xmlns:a16="http://schemas.microsoft.com/office/drawing/2014/main" xmlns="" id="{E2802833-1A90-472A-750F-68580BB90CB4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114">
              <a:extLst>
                <a:ext uri="{FF2B5EF4-FFF2-40B4-BE49-F238E27FC236}">
                  <a16:creationId xmlns:a16="http://schemas.microsoft.com/office/drawing/2014/main" xmlns="" id="{7E381548-FC31-853F-1578-1F9378F39A6B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115">
              <a:extLst>
                <a:ext uri="{FF2B5EF4-FFF2-40B4-BE49-F238E27FC236}">
                  <a16:creationId xmlns:a16="http://schemas.microsoft.com/office/drawing/2014/main" xmlns="" id="{A1E7310D-4A4E-8C0F-1FB9-722402658277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6">
              <a:extLst>
                <a:ext uri="{FF2B5EF4-FFF2-40B4-BE49-F238E27FC236}">
                  <a16:creationId xmlns:a16="http://schemas.microsoft.com/office/drawing/2014/main" xmlns="" id="{BE252392-38AB-94D5-3976-3FB9F21CDCF8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117">
              <a:extLst>
                <a:ext uri="{FF2B5EF4-FFF2-40B4-BE49-F238E27FC236}">
                  <a16:creationId xmlns:a16="http://schemas.microsoft.com/office/drawing/2014/main" xmlns="" id="{D25C722E-475C-F512-C604-C2B01050859C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18">
              <a:extLst>
                <a:ext uri="{FF2B5EF4-FFF2-40B4-BE49-F238E27FC236}">
                  <a16:creationId xmlns:a16="http://schemas.microsoft.com/office/drawing/2014/main" xmlns="" id="{851C6D72-0005-78A8-3492-992D6CD84B32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19">
              <a:extLst>
                <a:ext uri="{FF2B5EF4-FFF2-40B4-BE49-F238E27FC236}">
                  <a16:creationId xmlns:a16="http://schemas.microsoft.com/office/drawing/2014/main" xmlns="" id="{EEA67CEF-20DF-4F23-804D-FE666A1E01F8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120">
              <a:extLst>
                <a:ext uri="{FF2B5EF4-FFF2-40B4-BE49-F238E27FC236}">
                  <a16:creationId xmlns:a16="http://schemas.microsoft.com/office/drawing/2014/main" xmlns="" id="{EC70D967-4EB0-DF9B-6A22-DC5CAA91A156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21">
              <a:extLst>
                <a:ext uri="{FF2B5EF4-FFF2-40B4-BE49-F238E27FC236}">
                  <a16:creationId xmlns:a16="http://schemas.microsoft.com/office/drawing/2014/main" xmlns="" id="{02252350-461A-0485-220E-007B682AE9F7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22">
              <a:extLst>
                <a:ext uri="{FF2B5EF4-FFF2-40B4-BE49-F238E27FC236}">
                  <a16:creationId xmlns:a16="http://schemas.microsoft.com/office/drawing/2014/main" xmlns="" id="{48628077-DB20-A016-C60D-3B853B7B8AE8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8C8CB9E-EBAE-7CCC-4A57-CBCEB014E4AA}"/>
              </a:ext>
            </a:extLst>
          </p:cNvPr>
          <p:cNvSpPr txBox="1"/>
          <p:nvPr/>
        </p:nvSpPr>
        <p:spPr>
          <a:xfrm>
            <a:off x="8355140" y="4411552"/>
            <a:ext cx="352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Агентство по привлечению инвестиций Самарской области</a:t>
            </a:r>
          </a:p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(800) 505 90 36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(846) 375 03 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info@investinsamara.ru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370307F6-5D5E-5796-6929-7A6350962CFB}"/>
              </a:ext>
            </a:extLst>
          </p:cNvPr>
          <p:cNvSpPr txBox="1"/>
          <p:nvPr/>
        </p:nvSpPr>
        <p:spPr>
          <a:xfrm>
            <a:off x="2554024" y="4417062"/>
            <a:ext cx="352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 ссылка на сайт</a:t>
            </a: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униципального образования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C3E6C08-6A61-524D-B2C7-376AAAF57D5B}"/>
              </a:ext>
            </a:extLst>
          </p:cNvPr>
          <p:cNvSpPr txBox="1"/>
          <p:nvPr/>
        </p:nvSpPr>
        <p:spPr>
          <a:xfrm>
            <a:off x="3323771" y="1599455"/>
            <a:ext cx="30100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Глава ОМС</a:t>
            </a:r>
          </a:p>
          <a:p>
            <a:pPr algn="ct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Эдуард</a:t>
            </a:r>
          </a:p>
          <a:p>
            <a:pPr algn="ct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Викторович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Ардабьев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Номер телефона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8 (846)672-12-89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Адрес электронной почты:</a:t>
            </a:r>
          </a:p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mrborsk@yandex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D6E4933-3E39-1B62-6164-17E4CFCCE993}"/>
              </a:ext>
            </a:extLst>
          </p:cNvPr>
          <p:cNvSpPr txBox="1"/>
          <p:nvPr/>
        </p:nvSpPr>
        <p:spPr>
          <a:xfrm>
            <a:off x="6472221" y="1599455"/>
            <a:ext cx="30056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Наталья Николаевна Злобина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Номер телефона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(846)672-19-93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Адрес электронной почты:</a:t>
            </a:r>
          </a:p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borskekonom@yandex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34">
            <a:extLst>
              <a:ext uri="{FF2B5EF4-FFF2-40B4-BE49-F238E27FC236}">
                <a16:creationId xmlns:a16="http://schemas.microsoft.com/office/drawing/2014/main" xmlns="" id="{63EB6339-BF02-4B0F-89DB-BCD536F6D14C}"/>
              </a:ext>
            </a:extLst>
          </p:cNvPr>
          <p:cNvSpPr txBox="1"/>
          <p:nvPr/>
        </p:nvSpPr>
        <p:spPr>
          <a:xfrm>
            <a:off x="9143292" y="583300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Борский 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xmlns="" id="{696EE41D-2F3B-4BBB-B13D-108F95B47C18}"/>
              </a:ext>
            </a:extLst>
          </p:cNvPr>
          <p:cNvSpPr/>
          <p:nvPr/>
        </p:nvSpPr>
        <p:spPr>
          <a:xfrm>
            <a:off x="8122542" y="227318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Герб муниципального образования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857C717E-7602-4F20-83C2-90D766E530F2}"/>
              </a:ext>
            </a:extLst>
          </p:cNvPr>
          <p:cNvSpPr/>
          <p:nvPr/>
        </p:nvSpPr>
        <p:spPr>
          <a:xfrm>
            <a:off x="469931" y="1370186"/>
            <a:ext cx="1954092" cy="2485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ФОТО Главы ОМС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6FF323D8-F163-4F21-8BCA-724F6CAD2E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57" y="184740"/>
            <a:ext cx="1057247" cy="1095443"/>
          </a:xfrm>
          <a:prstGeom prst="rect">
            <a:avLst/>
          </a:prstGeom>
        </p:spPr>
      </p:pic>
      <p:pic>
        <p:nvPicPr>
          <p:cNvPr id="95" name="Объект 6">
            <a:extLst>
              <a:ext uri="{FF2B5EF4-FFF2-40B4-BE49-F238E27FC236}">
                <a16:creationId xmlns:a16="http://schemas.microsoft.com/office/drawing/2014/main" xmlns="" id="{CE0CFF32-77A5-4360-920B-CE68566FD51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9" y="1280184"/>
            <a:ext cx="3230851" cy="25902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" y="4301560"/>
            <a:ext cx="2483827" cy="227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353024"/>
            <a:ext cx="8748825" cy="50879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36935FE8-B426-4505-9319-A3C7A6C4D2B8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1B136828-E634-4168-B691-4047DEEE7E1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2D5571F1-BA69-4B7F-831F-F3C2F0B542F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95B65261-9CE7-4907-94DC-D3993B361E4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7710F683-B86E-4C31-B9FF-2C64BDCF259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AD6EAF-BF06-4B5F-AFCE-7DB6590C6A9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E9FDE1DE-457B-42F5-83BF-3A761617D22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E9CBDC72-5D78-476C-B556-56012E7D74D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667AA36E-5717-47B2-A1F6-AB3E9C2707D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9C93A59-CE09-4062-8BF3-3EF07F1BEF1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B5C5141E-D7EB-4AE7-8A9B-C148A61780FB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B6E145E2-AFA4-4D2C-9E28-29BDA91C98D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27A0F2D6-E2EB-41E5-B5A3-C09BE559C80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525EEE0-AD70-46C1-B091-0F3F49CC7E5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B8250306-A581-4B0A-A5AE-6FFD88EE3B3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C989A64B-C8A6-4D3A-9DF7-6A2D0416CA0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75D98639-9D8F-4550-BBB1-6EC2D157F486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C9350BF-D2F0-4725-A2D2-68B43BC67C53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501882F2-78AC-4451-B7BD-DB1B932C3B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96D96FA0-0087-461F-9F02-9375554D99B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78047F55-E839-4311-A27D-60DB72717C0B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5F0BC8E5-F13F-41A1-A181-C7612B472F7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68EE01B-6537-4D30-ACB7-383C8D859F6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F47721FF-41A9-441A-AE59-29B9F4D0686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E6B1C405-9469-4EAB-BE62-BAB2027E6D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259320D-0515-4D4D-B55B-67D8ECD47CA7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1ED1A529-EC8F-4CF2-955A-285610BEBB2B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2AE618B4-9509-4E40-9E40-19BF3EA13812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1A461D92-7E1D-40EB-95E8-46E78180FB0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A2D2627-D4DB-4FAA-8243-71F1C91A8E3F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E5F90C59-20E0-4BF7-8445-52A4CF29488E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5347BFC9-DD55-4A2D-B9DF-31DD70535395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AD007A1C-FAC6-432D-A232-549FE9FFC424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10148E46-926B-4672-BCE3-FCAAF852461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58" y="302068"/>
            <a:ext cx="1057247" cy="9122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5A23F7F-C4ED-41D0-B49A-A516A777767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91" y="4054408"/>
            <a:ext cx="3907373" cy="2604144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4195EF71-D02D-4B84-B486-BC40216A62B7}"/>
              </a:ext>
            </a:extLst>
          </p:cNvPr>
          <p:cNvSpPr/>
          <p:nvPr/>
        </p:nvSpPr>
        <p:spPr>
          <a:xfrm>
            <a:off x="331674" y="1380548"/>
            <a:ext cx="3810639" cy="25076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последним статистическим данным численность трудовых ресурсов в Борском районе составила 13 275 человека, численность занятых в экономике 10 338 человек.</a:t>
            </a:r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F734AB88-73A0-4D41-B376-4D858E01381F}"/>
              </a:ext>
            </a:extLst>
          </p:cNvPr>
          <p:cNvSpPr/>
          <p:nvPr/>
        </p:nvSpPr>
        <p:spPr>
          <a:xfrm>
            <a:off x="4662483" y="1414301"/>
            <a:ext cx="7085017" cy="16487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СО «Борский государственный техникум», готовит специалистов по специальностям: механизация с/х, дошкольное образование, экономика и бухгалтерский учёт , сварщик, автомеханик</a:t>
            </a:r>
            <a:r>
              <a:rPr lang="ru-RU" dirty="0"/>
              <a:t>.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272013E6-5BE5-45D3-B5AF-4A82B2C6413F}"/>
              </a:ext>
            </a:extLst>
          </p:cNvPr>
          <p:cNvSpPr/>
          <p:nvPr/>
        </p:nvSpPr>
        <p:spPr>
          <a:xfrm>
            <a:off x="4662483" y="3167831"/>
            <a:ext cx="7085017" cy="17797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Филиал профессионального учреждения ГБПОУ «Самарский медицинский колледж им. Н.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Ляпиной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– «Борское медицинское училище» осуществляет обучение по специальностям «Сестринское дело» и «Лечебное дело»</a:t>
            </a:r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44A1A78C-E6B5-40E3-8956-C7F1B68308EE}"/>
              </a:ext>
            </a:extLst>
          </p:cNvPr>
          <p:cNvSpPr/>
          <p:nvPr/>
        </p:nvSpPr>
        <p:spPr>
          <a:xfrm>
            <a:off x="4716230" y="5052409"/>
            <a:ext cx="6932431" cy="138468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Общая численность студентов в учреждениях СПО муниципального района Борский на 01.09.2023г. составила 594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137463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A323612-7DF9-4846-AE8E-618FA3841312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D72F2C17-315D-4A09-966C-576C84AAFE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E374B04A-3F39-4B53-9EC2-67D9CF2BB70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5095680-00EE-4514-8A26-F459BD0A9D8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16657EEF-68DD-4673-B59C-8D98DDDAC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8FB446F1-177A-48C7-AA68-20EF8DDC4F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EE4F620-34BF-48A9-A1B7-621B84AFD77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CDDA9A53-9881-492C-B7F1-A1F1E19D884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51B2D008-2757-4F0E-9409-F14F9A4FB0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8C1DAE6-AA06-4ABF-A2CF-FE0A1AC7EE5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157E4B7-0739-4DF8-B0F4-31EF0B6D671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3BA45B2A-3BB5-4086-9D5C-94D3203BE7B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DD37EBF-F8AF-401B-ACBA-796C367A4DB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DD75AFA1-20B6-4588-932F-FF6A8F03AE9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4CCD21D6-EC17-40B5-9405-13B79B97588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C3720EBB-6734-4891-B249-6ABFA13D530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575E408-2532-4F5D-A7B1-D3F5FF47C70F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0F3CF906-734B-457F-83D9-73E21F9A31E4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8FC4837F-2B7D-47C5-86FF-306FE0C3C5B9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CA169CBC-E868-4391-8378-442CFF4297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97189"/>
            <a:ext cx="1065472" cy="943394"/>
          </a:xfrm>
          <a:prstGeom prst="rect">
            <a:avLst/>
          </a:prstGeom>
        </p:spPr>
      </p:pic>
      <p:sp>
        <p:nvSpPr>
          <p:cNvPr id="73" name="Скругленный прямоугольник 1">
            <a:extLst>
              <a:ext uri="{FF2B5EF4-FFF2-40B4-BE49-F238E27FC236}">
                <a16:creationId xmlns:a16="http://schemas.microsoft.com/office/drawing/2014/main" xmlns="" id="{0F50EA08-8DF1-4662-A35E-304B1919F3F3}"/>
              </a:ext>
            </a:extLst>
          </p:cNvPr>
          <p:cNvSpPr/>
          <p:nvPr/>
        </p:nvSpPr>
        <p:spPr>
          <a:xfrm>
            <a:off x="331674" y="1365719"/>
            <a:ext cx="4743909" cy="719442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структуры экономики муниципального района Борский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xmlns="" id="{0BD24D74-9DF5-4C4A-BA34-7A530650E6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764648"/>
              </p:ext>
            </p:extLst>
          </p:nvPr>
        </p:nvGraphicFramePr>
        <p:xfrm>
          <a:off x="428487" y="2236540"/>
          <a:ext cx="4647096" cy="325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76" name="Диаграмма 75">
            <a:extLst>
              <a:ext uri="{FF2B5EF4-FFF2-40B4-BE49-F238E27FC236}">
                <a16:creationId xmlns:a16="http://schemas.microsoft.com/office/drawing/2014/main" xmlns="" id="{65752942-3524-4E27-A26B-5CD75D99D0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7436083"/>
              </p:ext>
            </p:extLst>
          </p:nvPr>
        </p:nvGraphicFramePr>
        <p:xfrm>
          <a:off x="6547972" y="1469712"/>
          <a:ext cx="4747556" cy="569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6BD0D04-C7A9-400F-A129-DC0B8FAA8E19}"/>
              </a:ext>
            </a:extLst>
          </p:cNvPr>
          <p:cNvSpPr/>
          <p:nvPr/>
        </p:nvSpPr>
        <p:spPr>
          <a:xfrm>
            <a:off x="5789067" y="1315478"/>
            <a:ext cx="5199528" cy="6896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крупных предприятий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E11DF9C8-D73D-4791-806F-AA0E3B97F103}"/>
              </a:ext>
            </a:extLst>
          </p:cNvPr>
          <p:cNvSpPr txBox="1"/>
          <p:nvPr/>
        </p:nvSpPr>
        <p:spPr>
          <a:xfrm>
            <a:off x="5789067" y="2174861"/>
            <a:ext cx="6265000" cy="2991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ООО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"НЕПРИК";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КОМПАНИЯ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"БИО-ТОН";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ООО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"ОП СХП "ПОКРОВСКОЕ";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КОЛХОЗ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"ЛУЧ ИЛЬИЧА";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БОРСКИЙ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ЭЛЕВАТОР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«БОРСКИЕ МИНИРАЛЬНЫЕ ВОДЫ»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«ТВЕРСКОЕ»;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КОЛХОЗ ИМ.ЧАПАЕВА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ИП РУЗАНОВ В.Ю.(БОРСКАЯ ИНДЕЙКА)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2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A323612-7DF9-4846-AE8E-618FA3841312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D72F2C17-315D-4A09-966C-576C84AAFE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E374B04A-3F39-4B53-9EC2-67D9CF2BB70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5095680-00EE-4514-8A26-F459BD0A9D8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16657EEF-68DD-4673-B59C-8D98DDDAC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8FB446F1-177A-48C7-AA68-20EF8DDC4F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EE4F620-34BF-48A9-A1B7-621B84AFD77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CDDA9A53-9881-492C-B7F1-A1F1E19D884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51B2D008-2757-4F0E-9409-F14F9A4FB0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8C1DAE6-AA06-4ABF-A2CF-FE0A1AC7EE5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157E4B7-0739-4DF8-B0F4-31EF0B6D671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3BA45B2A-3BB5-4086-9D5C-94D3203BE7B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DD37EBF-F8AF-401B-ACBA-796C367A4DB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DD75AFA1-20B6-4588-932F-FF6A8F03AE9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4CCD21D6-EC17-40B5-9405-13B79B97588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C3720EBB-6734-4891-B249-6ABFA13D530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575E408-2532-4F5D-A7B1-D3F5FF47C70F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0F3CF906-734B-457F-83D9-73E21F9A31E4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8FC4837F-2B7D-47C5-86FF-306FE0C3C5B9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CA169CBC-E868-4391-8378-442CFF4297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97189"/>
            <a:ext cx="1065472" cy="943394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9A42B43C-241B-47A2-A72F-8E09D337D236}"/>
              </a:ext>
            </a:extLst>
          </p:cNvPr>
          <p:cNvSpPr/>
          <p:nvPr/>
        </p:nvSpPr>
        <p:spPr>
          <a:xfrm>
            <a:off x="6096000" y="1641635"/>
            <a:ext cx="5651499" cy="742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сельском хозяйство муниципального района Борский производится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C7BA9F99-853A-4C2F-B5F4-B2A6467E99C0}"/>
              </a:ext>
            </a:extLst>
          </p:cNvPr>
          <p:cNvSpPr/>
          <p:nvPr/>
        </p:nvSpPr>
        <p:spPr>
          <a:xfrm>
            <a:off x="6096000" y="2791538"/>
            <a:ext cx="2710913" cy="7584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зерновые культуры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A000FC6-208F-4E4B-8F34-9E8D149127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861" y="1745942"/>
            <a:ext cx="4449754" cy="3198826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9287269D-2AE6-4F4F-8A06-653D1AD8208F}"/>
              </a:ext>
            </a:extLst>
          </p:cNvPr>
          <p:cNvSpPr/>
          <p:nvPr/>
        </p:nvSpPr>
        <p:spPr>
          <a:xfrm>
            <a:off x="9329530" y="2746434"/>
            <a:ext cx="2319131" cy="7584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подсолнечник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DD08F365-235A-40A7-A7B1-35BD39857495}"/>
              </a:ext>
            </a:extLst>
          </p:cNvPr>
          <p:cNvSpPr/>
          <p:nvPr/>
        </p:nvSpPr>
        <p:spPr>
          <a:xfrm>
            <a:off x="6096000" y="4209420"/>
            <a:ext cx="2710913" cy="7584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молоко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1D6AE379-BCBD-4C2C-BD48-47AA5195067F}"/>
              </a:ext>
            </a:extLst>
          </p:cNvPr>
          <p:cNvSpPr/>
          <p:nvPr/>
        </p:nvSpPr>
        <p:spPr>
          <a:xfrm>
            <a:off x="9329530" y="4186285"/>
            <a:ext cx="2319130" cy="7584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мясо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E0CDE1B4-32DC-4317-9C67-A174050199B8}"/>
              </a:ext>
            </a:extLst>
          </p:cNvPr>
          <p:cNvSpPr/>
          <p:nvPr/>
        </p:nvSpPr>
        <p:spPr>
          <a:xfrm>
            <a:off x="675861" y="5352196"/>
            <a:ext cx="11071638" cy="10751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Сельскохозяйственную деятельность ведут 13 сельскохозяйственных предприятий, в том числе: 1 колхоз, 11 обществ с ограниченной ответственностью, 1 сельскохозяйственный производственный кооператив,   70  крестьянско-фермерских хозяйств и индивидуальных предпринимателей а также 10138 личных подсобных хозяйств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0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A323612-7DF9-4846-AE8E-618FA3841312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D72F2C17-315D-4A09-966C-576C84AAFE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E374B04A-3F39-4B53-9EC2-67D9CF2BB70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5095680-00EE-4514-8A26-F459BD0A9D8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16657EEF-68DD-4673-B59C-8D98DDDAC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8FB446F1-177A-48C7-AA68-20EF8DDC4F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EE4F620-34BF-48A9-A1B7-621B84AFD77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CDDA9A53-9881-492C-B7F1-A1F1E19D884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51B2D008-2757-4F0E-9409-F14F9A4FB0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8C1DAE6-AA06-4ABF-A2CF-FE0A1AC7EE5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157E4B7-0739-4DF8-B0F4-31EF0B6D671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3BA45B2A-3BB5-4086-9D5C-94D3203BE7B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DD37EBF-F8AF-401B-ACBA-796C367A4DB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DD75AFA1-20B6-4588-932F-FF6A8F03AE9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4CCD21D6-EC17-40B5-9405-13B79B97588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C3720EBB-6734-4891-B249-6ABFA13D530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575E408-2532-4F5D-A7B1-D3F5FF47C70F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0F3CF906-734B-457F-83D9-73E21F9A31E4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8FC4837F-2B7D-47C5-86FF-306FE0C3C5B9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CA169CBC-E868-4391-8378-442CFF4297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97189"/>
            <a:ext cx="1065472" cy="943394"/>
          </a:xfrm>
          <a:prstGeom prst="rect">
            <a:avLst/>
          </a:prstGeom>
        </p:spPr>
      </p:pic>
      <p:sp>
        <p:nvSpPr>
          <p:cNvPr id="74" name="Скругленный прямоугольник 8">
            <a:extLst>
              <a:ext uri="{FF2B5EF4-FFF2-40B4-BE49-F238E27FC236}">
                <a16:creationId xmlns:a16="http://schemas.microsoft.com/office/drawing/2014/main" xmlns="" id="{6219E35D-2753-4B59-899B-F23F78B685A1}"/>
              </a:ext>
            </a:extLst>
          </p:cNvPr>
          <p:cNvSpPr/>
          <p:nvPr/>
        </p:nvSpPr>
        <p:spPr>
          <a:xfrm rot="10800000" flipV="1">
            <a:off x="715617" y="1266901"/>
            <a:ext cx="11173692" cy="7752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Растениеводство</a:t>
            </a:r>
          </a:p>
        </p:txBody>
      </p:sp>
      <p:pic>
        <p:nvPicPr>
          <p:cNvPr id="75" name="Picture 2" descr="C:\Users\Анна\Desktop\презент\IMG_9316.JPG">
            <a:extLst>
              <a:ext uri="{FF2B5EF4-FFF2-40B4-BE49-F238E27FC236}">
                <a16:creationId xmlns:a16="http://schemas.microsoft.com/office/drawing/2014/main" xmlns="" id="{B66AA209-735D-4C90-A95F-35CA2AD40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4" r="3707" b="7829"/>
          <a:stretch/>
        </p:blipFill>
        <p:spPr bwMode="auto">
          <a:xfrm>
            <a:off x="7745684" y="2170046"/>
            <a:ext cx="4104456" cy="198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BB0FA908-765A-43D8-B822-AE10D44157BB}"/>
              </a:ext>
            </a:extLst>
          </p:cNvPr>
          <p:cNvSpPr/>
          <p:nvPr/>
        </p:nvSpPr>
        <p:spPr>
          <a:xfrm>
            <a:off x="993913" y="2170046"/>
            <a:ext cx="6228522" cy="66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Посевная площадь за 2023 год 81,3 тыс. га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A43D356B-710C-4DA7-B1DB-EDC69F155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570810"/>
              </p:ext>
            </p:extLst>
          </p:nvPr>
        </p:nvGraphicFramePr>
        <p:xfrm>
          <a:off x="1086679" y="2997871"/>
          <a:ext cx="5963478" cy="24520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1109">
                  <a:extLst>
                    <a:ext uri="{9D8B030D-6E8A-4147-A177-3AD203B41FA5}">
                      <a16:colId xmlns:a16="http://schemas.microsoft.com/office/drawing/2014/main" xmlns="" val="2695871412"/>
                    </a:ext>
                  </a:extLst>
                </a:gridCol>
                <a:gridCol w="2312369">
                  <a:extLst>
                    <a:ext uri="{9D8B030D-6E8A-4147-A177-3AD203B41FA5}">
                      <a16:colId xmlns:a16="http://schemas.microsoft.com/office/drawing/2014/main" xmlns="" val="1659648029"/>
                    </a:ext>
                  </a:extLst>
                </a:gridCol>
              </a:tblGrid>
              <a:tr h="699297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Зерновые и зернобобовые 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45,3 тыс.га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3729365"/>
                  </a:ext>
                </a:extLst>
              </a:tr>
              <a:tr h="5282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Технические культуры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34,0 тыс.га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1168967"/>
                  </a:ext>
                </a:extLst>
              </a:tr>
              <a:tr h="47372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Кормовые культуры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2,0 тыс.га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9734744"/>
                  </a:ext>
                </a:extLst>
              </a:tr>
              <a:tr h="7507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неиспользуемой</a:t>
                      </a:r>
                      <a:r>
                        <a:rPr lang="ru-RU" sz="1600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пашни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2,431 тыс. га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4328045"/>
                  </a:ext>
                </a:extLst>
              </a:tr>
            </a:tbl>
          </a:graphicData>
        </a:graphic>
      </p:graphicFrame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3694A52C-557E-4D95-8DCD-EB425DA9D4E4}"/>
              </a:ext>
            </a:extLst>
          </p:cNvPr>
          <p:cNvSpPr/>
          <p:nvPr/>
        </p:nvSpPr>
        <p:spPr>
          <a:xfrm>
            <a:off x="7688281" y="4286889"/>
            <a:ext cx="4104456" cy="208862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Урожайность 2023 года: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Зерновые культуры- 20,06 ц/га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Подсолнечник- 14,0 ц/га</a:t>
            </a:r>
          </a:p>
        </p:txBody>
      </p:sp>
    </p:spTree>
    <p:extLst>
      <p:ext uri="{BB962C8B-B14F-4D97-AF65-F5344CB8AC3E}">
        <p14:creationId xmlns:p14="http://schemas.microsoft.com/office/powerpoint/2010/main" val="29637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A323612-7DF9-4846-AE8E-618FA3841312}"/>
              </a:ext>
            </a:extLst>
          </p:cNvPr>
          <p:cNvGrpSpPr/>
          <p:nvPr/>
        </p:nvGrpSpPr>
        <p:grpSpPr>
          <a:xfrm>
            <a:off x="7528468" y="307695"/>
            <a:ext cx="4525599" cy="651269"/>
            <a:chOff x="7528468" y="307695"/>
            <a:chExt cx="4525599" cy="65126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D72F2C17-315D-4A09-966C-576C84AAFE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E374B04A-3F39-4B53-9EC2-67D9CF2BB70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5095680-00EE-4514-8A26-F459BD0A9D8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16657EEF-68DD-4673-B59C-8D98DDDAC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8FB446F1-177A-48C7-AA68-20EF8DDC4F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EE4F620-34BF-48A9-A1B7-621B84AFD77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CDDA9A53-9881-492C-B7F1-A1F1E19D884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51B2D008-2757-4F0E-9409-F14F9A4FB0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8C1DAE6-AA06-4ABF-A2CF-FE0A1AC7EE5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157E4B7-0739-4DF8-B0F4-31EF0B6D671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3BA45B2A-3BB5-4086-9D5C-94D3203BE7B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DD37EBF-F8AF-401B-ACBA-796C367A4DB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DD75AFA1-20B6-4588-932F-FF6A8F03AE9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4CCD21D6-EC17-40B5-9405-13B79B97588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C3720EBB-6734-4891-B249-6ABFA13D530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0575E408-2532-4F5D-A7B1-D3F5FF47C70F}"/>
                </a:ext>
              </a:extLst>
            </p:cNvPr>
            <p:cNvGrpSpPr/>
            <p:nvPr/>
          </p:nvGrpSpPr>
          <p:grpSpPr>
            <a:xfrm>
              <a:off x="9824507" y="307695"/>
              <a:ext cx="2229560" cy="651269"/>
              <a:chOff x="4934311" y="4445467"/>
              <a:chExt cx="2229560" cy="6512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xmlns="" id="{0F3CF906-734B-457F-83D9-73E21F9A31E4}"/>
                  </a:ext>
                </a:extLst>
              </p:cNvPr>
              <p:cNvSpPr txBox="1"/>
              <p:nvPr/>
            </p:nvSpPr>
            <p:spPr>
              <a:xfrm>
                <a:off x="6098399" y="4600253"/>
                <a:ext cx="1065472" cy="305853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Борский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8FC4837F-2B7D-47C5-86FF-306FE0C3C5B9}"/>
                  </a:ext>
                </a:extLst>
              </p:cNvPr>
              <p:cNvSpPr/>
              <p:nvPr/>
            </p:nvSpPr>
            <p:spPr>
              <a:xfrm>
                <a:off x="4934311" y="4445467"/>
                <a:ext cx="1065472" cy="6512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i="1" dirty="0"/>
                  <a:t>Герб муниципального образования</a:t>
                </a:r>
              </a:p>
            </p:txBody>
          </p:sp>
        </p:grp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CA169CBC-E868-4391-8378-442CFF4297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07" y="197189"/>
            <a:ext cx="1065472" cy="943394"/>
          </a:xfrm>
          <a:prstGeom prst="rect">
            <a:avLst/>
          </a:prstGeom>
        </p:spPr>
      </p:pic>
      <p:sp>
        <p:nvSpPr>
          <p:cNvPr id="74" name="Скругленный прямоугольник 8">
            <a:extLst>
              <a:ext uri="{FF2B5EF4-FFF2-40B4-BE49-F238E27FC236}">
                <a16:creationId xmlns:a16="http://schemas.microsoft.com/office/drawing/2014/main" xmlns="" id="{6219E35D-2753-4B59-899B-F23F78B685A1}"/>
              </a:ext>
            </a:extLst>
          </p:cNvPr>
          <p:cNvSpPr/>
          <p:nvPr/>
        </p:nvSpPr>
        <p:spPr>
          <a:xfrm rot="10800000" flipV="1">
            <a:off x="715617" y="1266901"/>
            <a:ext cx="11173692" cy="7752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Животноводство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BB0FA908-765A-43D8-B822-AE10D44157BB}"/>
              </a:ext>
            </a:extLst>
          </p:cNvPr>
          <p:cNvSpPr/>
          <p:nvPr/>
        </p:nvSpPr>
        <p:spPr>
          <a:xfrm>
            <a:off x="993913" y="2170046"/>
            <a:ext cx="6228522" cy="66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Поголовье КРС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A43D356B-710C-4DA7-B1DB-EDC69F155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98509"/>
              </p:ext>
            </p:extLst>
          </p:nvPr>
        </p:nvGraphicFramePr>
        <p:xfrm>
          <a:off x="1086679" y="2788919"/>
          <a:ext cx="5963478" cy="16866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8730">
                  <a:extLst>
                    <a:ext uri="{9D8B030D-6E8A-4147-A177-3AD203B41FA5}">
                      <a16:colId xmlns:a16="http://schemas.microsoft.com/office/drawing/2014/main" xmlns="" val="2695871412"/>
                    </a:ext>
                  </a:extLst>
                </a:gridCol>
                <a:gridCol w="3034748">
                  <a:extLst>
                    <a:ext uri="{9D8B030D-6E8A-4147-A177-3AD203B41FA5}">
                      <a16:colId xmlns:a16="http://schemas.microsoft.com/office/drawing/2014/main" xmlns="" val="1659648029"/>
                    </a:ext>
                  </a:extLst>
                </a:gridCol>
              </a:tblGrid>
              <a:tr h="474018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5560 голов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3729365"/>
                  </a:ext>
                </a:extLst>
              </a:tr>
              <a:tr h="3826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5690 голов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1168967"/>
                  </a:ext>
                </a:extLst>
              </a:tr>
              <a:tr h="8299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средний надой молока на корову по сельскохозяйственным предприятиям составил 3708,0 кг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9734744"/>
                  </a:ext>
                </a:extLst>
              </a:tr>
            </a:tbl>
          </a:graphicData>
        </a:graphic>
      </p:graphicFrame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3694A52C-557E-4D95-8DCD-EB425DA9D4E4}"/>
              </a:ext>
            </a:extLst>
          </p:cNvPr>
          <p:cNvSpPr/>
          <p:nvPr/>
        </p:nvSpPr>
        <p:spPr>
          <a:xfrm flipH="1">
            <a:off x="1086679" y="4612762"/>
            <a:ext cx="5963478" cy="176275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 9 месяцев 2023 года  произведено молока в хозяйствах всех категорий  в количестве 3398,4 тонн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2" descr="C:\Users\Анна\Desktop\презент\IMG_0394.JPG">
            <a:extLst>
              <a:ext uri="{FF2B5EF4-FFF2-40B4-BE49-F238E27FC236}">
                <a16:creationId xmlns:a16="http://schemas.microsoft.com/office/drawing/2014/main" xmlns="" id="{DD4D9F93-7095-4734-A312-1F96A00DC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34367"/>
          <a:stretch/>
        </p:blipFill>
        <p:spPr bwMode="auto">
          <a:xfrm>
            <a:off x="7843991" y="2075702"/>
            <a:ext cx="4032448" cy="203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A5C2642D-E967-41DC-817F-FE95F74B7FEA}"/>
              </a:ext>
            </a:extLst>
          </p:cNvPr>
          <p:cNvSpPr/>
          <p:nvPr/>
        </p:nvSpPr>
        <p:spPr>
          <a:xfrm flipH="1">
            <a:off x="7834466" y="4293705"/>
            <a:ext cx="4054841" cy="207752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 9 месяцев 2023 года  произведено мяса во всех категориях хозяйств в количестве 327,2 тонн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2111</TotalTime>
  <Words>3980</Words>
  <Application>Microsoft Office PowerPoint</Application>
  <PresentationFormat>Широкоэкранный</PresentationFormat>
  <Paragraphs>722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Tahoma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Пользователь</cp:lastModifiedBy>
  <cp:revision>114</cp:revision>
  <cp:lastPrinted>2023-11-14T13:54:50Z</cp:lastPrinted>
  <dcterms:created xsi:type="dcterms:W3CDTF">2023-11-14T08:11:22Z</dcterms:created>
  <dcterms:modified xsi:type="dcterms:W3CDTF">2024-04-03T08:13:26Z</dcterms:modified>
</cp:coreProperties>
</file>