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3" r:id="rId4"/>
    <p:sldId id="297" r:id="rId5"/>
    <p:sldId id="293" r:id="rId6"/>
    <p:sldId id="304" r:id="rId7"/>
    <p:sldId id="302" r:id="rId8"/>
    <p:sldId id="303" r:id="rId9"/>
    <p:sldId id="294" r:id="rId10"/>
    <p:sldId id="295" r:id="rId11"/>
    <p:sldId id="299" r:id="rId12"/>
    <p:sldId id="288" r:id="rId13"/>
    <p:sldId id="277" r:id="rId14"/>
    <p:sldId id="278" r:id="rId15"/>
    <p:sldId id="284" r:id="rId16"/>
    <p:sldId id="305" r:id="rId17"/>
    <p:sldId id="285" r:id="rId18"/>
    <p:sldId id="287" r:id="rId19"/>
    <p:sldId id="291" r:id="rId20"/>
    <p:sldId id="290" r:id="rId21"/>
    <p:sldId id="292" r:id="rId22"/>
    <p:sldId id="300" r:id="rId23"/>
    <p:sldId id="301" r:id="rId24"/>
    <p:sldId id="282" r:id="rId25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E9"/>
    <a:srgbClr val="000000"/>
    <a:srgbClr val="552111"/>
    <a:srgbClr val="CD9966"/>
    <a:srgbClr val="E8452B"/>
    <a:srgbClr val="2F2A28"/>
    <a:srgbClr val="382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2022" y="16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EF76FD-C46B-4D32-A04D-90A645039D65}" type="datetimeFigureOut">
              <a:rPr lang="ru-RU" smtClean="0"/>
              <a:t>23.03.2021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44AC6-2A83-439C-864C-FC458D7D8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0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44AC6-2A83-439C-864C-FC458D7D8DF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33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43355" y="283653"/>
            <a:ext cx="11247120" cy="6574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420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43355" y="278954"/>
            <a:ext cx="11247120" cy="6571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420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365885" y="1768855"/>
            <a:ext cx="4507230" cy="429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17030" y="1768855"/>
            <a:ext cx="5041900" cy="43961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23" y="0"/>
            <a:ext cx="12188952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420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3811525"/>
            <a:ext cx="1757133" cy="30464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94588" y="1901951"/>
            <a:ext cx="1696720" cy="1696720"/>
          </a:xfrm>
          <a:custGeom>
            <a:avLst/>
            <a:gdLst/>
            <a:ahLst/>
            <a:cxnLst/>
            <a:rect l="l" t="t" r="r" b="b"/>
            <a:pathLst>
              <a:path w="1696720" h="1696720">
                <a:moveTo>
                  <a:pt x="848106" y="0"/>
                </a:moveTo>
                <a:lnTo>
                  <a:pt x="799981" y="1342"/>
                </a:lnTo>
                <a:lnTo>
                  <a:pt x="752560" y="5322"/>
                </a:lnTo>
                <a:lnTo>
                  <a:pt x="705916" y="11868"/>
                </a:lnTo>
                <a:lnTo>
                  <a:pt x="660118" y="20909"/>
                </a:lnTo>
                <a:lnTo>
                  <a:pt x="615239" y="32372"/>
                </a:lnTo>
                <a:lnTo>
                  <a:pt x="571351" y="46186"/>
                </a:lnTo>
                <a:lnTo>
                  <a:pt x="528525" y="62280"/>
                </a:lnTo>
                <a:lnTo>
                  <a:pt x="486833" y="80581"/>
                </a:lnTo>
                <a:lnTo>
                  <a:pt x="446345" y="101019"/>
                </a:lnTo>
                <a:lnTo>
                  <a:pt x="407135" y="123521"/>
                </a:lnTo>
                <a:lnTo>
                  <a:pt x="369274" y="148016"/>
                </a:lnTo>
                <a:lnTo>
                  <a:pt x="332832" y="174433"/>
                </a:lnTo>
                <a:lnTo>
                  <a:pt x="297882" y="202700"/>
                </a:lnTo>
                <a:lnTo>
                  <a:pt x="264496" y="232745"/>
                </a:lnTo>
                <a:lnTo>
                  <a:pt x="232745" y="264496"/>
                </a:lnTo>
                <a:lnTo>
                  <a:pt x="202700" y="297882"/>
                </a:lnTo>
                <a:lnTo>
                  <a:pt x="174433" y="332832"/>
                </a:lnTo>
                <a:lnTo>
                  <a:pt x="148016" y="369274"/>
                </a:lnTo>
                <a:lnTo>
                  <a:pt x="123521" y="407135"/>
                </a:lnTo>
                <a:lnTo>
                  <a:pt x="101019" y="446345"/>
                </a:lnTo>
                <a:lnTo>
                  <a:pt x="80581" y="486833"/>
                </a:lnTo>
                <a:lnTo>
                  <a:pt x="62280" y="528525"/>
                </a:lnTo>
                <a:lnTo>
                  <a:pt x="46186" y="571351"/>
                </a:lnTo>
                <a:lnTo>
                  <a:pt x="32372" y="615239"/>
                </a:lnTo>
                <a:lnTo>
                  <a:pt x="20909" y="660118"/>
                </a:lnTo>
                <a:lnTo>
                  <a:pt x="11868" y="705916"/>
                </a:lnTo>
                <a:lnTo>
                  <a:pt x="5322" y="752560"/>
                </a:lnTo>
                <a:lnTo>
                  <a:pt x="1342" y="799981"/>
                </a:lnTo>
                <a:lnTo>
                  <a:pt x="0" y="848106"/>
                </a:lnTo>
                <a:lnTo>
                  <a:pt x="1342" y="896230"/>
                </a:lnTo>
                <a:lnTo>
                  <a:pt x="5322" y="943651"/>
                </a:lnTo>
                <a:lnTo>
                  <a:pt x="11868" y="990295"/>
                </a:lnTo>
                <a:lnTo>
                  <a:pt x="20909" y="1036093"/>
                </a:lnTo>
                <a:lnTo>
                  <a:pt x="32372" y="1080972"/>
                </a:lnTo>
                <a:lnTo>
                  <a:pt x="46186" y="1124860"/>
                </a:lnTo>
                <a:lnTo>
                  <a:pt x="62280" y="1167686"/>
                </a:lnTo>
                <a:lnTo>
                  <a:pt x="80581" y="1209378"/>
                </a:lnTo>
                <a:lnTo>
                  <a:pt x="101019" y="1249866"/>
                </a:lnTo>
                <a:lnTo>
                  <a:pt x="123521" y="1289076"/>
                </a:lnTo>
                <a:lnTo>
                  <a:pt x="148016" y="1326937"/>
                </a:lnTo>
                <a:lnTo>
                  <a:pt x="174433" y="1363379"/>
                </a:lnTo>
                <a:lnTo>
                  <a:pt x="202700" y="1398329"/>
                </a:lnTo>
                <a:lnTo>
                  <a:pt x="232745" y="1431715"/>
                </a:lnTo>
                <a:lnTo>
                  <a:pt x="264496" y="1463466"/>
                </a:lnTo>
                <a:lnTo>
                  <a:pt x="297882" y="1493511"/>
                </a:lnTo>
                <a:lnTo>
                  <a:pt x="332832" y="1521778"/>
                </a:lnTo>
                <a:lnTo>
                  <a:pt x="369274" y="1548195"/>
                </a:lnTo>
                <a:lnTo>
                  <a:pt x="407135" y="1572690"/>
                </a:lnTo>
                <a:lnTo>
                  <a:pt x="446345" y="1595192"/>
                </a:lnTo>
                <a:lnTo>
                  <a:pt x="486833" y="1615630"/>
                </a:lnTo>
                <a:lnTo>
                  <a:pt x="528525" y="1633931"/>
                </a:lnTo>
                <a:lnTo>
                  <a:pt x="571351" y="1650025"/>
                </a:lnTo>
                <a:lnTo>
                  <a:pt x="615239" y="1663839"/>
                </a:lnTo>
                <a:lnTo>
                  <a:pt x="660118" y="1675302"/>
                </a:lnTo>
                <a:lnTo>
                  <a:pt x="705916" y="1684343"/>
                </a:lnTo>
                <a:lnTo>
                  <a:pt x="752560" y="1690889"/>
                </a:lnTo>
                <a:lnTo>
                  <a:pt x="799981" y="1694869"/>
                </a:lnTo>
                <a:lnTo>
                  <a:pt x="848106" y="1696212"/>
                </a:lnTo>
                <a:lnTo>
                  <a:pt x="896230" y="1694869"/>
                </a:lnTo>
                <a:lnTo>
                  <a:pt x="943651" y="1690889"/>
                </a:lnTo>
                <a:lnTo>
                  <a:pt x="990295" y="1684343"/>
                </a:lnTo>
                <a:lnTo>
                  <a:pt x="1036093" y="1675302"/>
                </a:lnTo>
                <a:lnTo>
                  <a:pt x="1080972" y="1663839"/>
                </a:lnTo>
                <a:lnTo>
                  <a:pt x="1124860" y="1650025"/>
                </a:lnTo>
                <a:lnTo>
                  <a:pt x="1167686" y="1633931"/>
                </a:lnTo>
                <a:lnTo>
                  <a:pt x="1209378" y="1615630"/>
                </a:lnTo>
                <a:lnTo>
                  <a:pt x="1249866" y="1595192"/>
                </a:lnTo>
                <a:lnTo>
                  <a:pt x="1289076" y="1572690"/>
                </a:lnTo>
                <a:lnTo>
                  <a:pt x="1326937" y="1548195"/>
                </a:lnTo>
                <a:lnTo>
                  <a:pt x="1363379" y="1521778"/>
                </a:lnTo>
                <a:lnTo>
                  <a:pt x="1398329" y="1493511"/>
                </a:lnTo>
                <a:lnTo>
                  <a:pt x="1431715" y="1463466"/>
                </a:lnTo>
                <a:lnTo>
                  <a:pt x="1463466" y="1431715"/>
                </a:lnTo>
                <a:lnTo>
                  <a:pt x="1493511" y="1398329"/>
                </a:lnTo>
                <a:lnTo>
                  <a:pt x="1521778" y="1363379"/>
                </a:lnTo>
                <a:lnTo>
                  <a:pt x="1548195" y="1326937"/>
                </a:lnTo>
                <a:lnTo>
                  <a:pt x="1572690" y="1289076"/>
                </a:lnTo>
                <a:lnTo>
                  <a:pt x="1595192" y="1249866"/>
                </a:lnTo>
                <a:lnTo>
                  <a:pt x="1615630" y="1209378"/>
                </a:lnTo>
                <a:lnTo>
                  <a:pt x="1633931" y="1167686"/>
                </a:lnTo>
                <a:lnTo>
                  <a:pt x="1650025" y="1124860"/>
                </a:lnTo>
                <a:lnTo>
                  <a:pt x="1663839" y="1080972"/>
                </a:lnTo>
                <a:lnTo>
                  <a:pt x="1675302" y="1036093"/>
                </a:lnTo>
                <a:lnTo>
                  <a:pt x="1684343" y="990295"/>
                </a:lnTo>
                <a:lnTo>
                  <a:pt x="1690889" y="943651"/>
                </a:lnTo>
                <a:lnTo>
                  <a:pt x="1694869" y="896230"/>
                </a:lnTo>
                <a:lnTo>
                  <a:pt x="1696212" y="848106"/>
                </a:lnTo>
                <a:lnTo>
                  <a:pt x="1694869" y="799981"/>
                </a:lnTo>
                <a:lnTo>
                  <a:pt x="1690889" y="752560"/>
                </a:lnTo>
                <a:lnTo>
                  <a:pt x="1684343" y="705916"/>
                </a:lnTo>
                <a:lnTo>
                  <a:pt x="1675302" y="660118"/>
                </a:lnTo>
                <a:lnTo>
                  <a:pt x="1663839" y="615239"/>
                </a:lnTo>
                <a:lnTo>
                  <a:pt x="1650025" y="571351"/>
                </a:lnTo>
                <a:lnTo>
                  <a:pt x="1633931" y="528525"/>
                </a:lnTo>
                <a:lnTo>
                  <a:pt x="1615630" y="486833"/>
                </a:lnTo>
                <a:lnTo>
                  <a:pt x="1595192" y="446345"/>
                </a:lnTo>
                <a:lnTo>
                  <a:pt x="1572690" y="407135"/>
                </a:lnTo>
                <a:lnTo>
                  <a:pt x="1548195" y="369274"/>
                </a:lnTo>
                <a:lnTo>
                  <a:pt x="1521778" y="332832"/>
                </a:lnTo>
                <a:lnTo>
                  <a:pt x="1493511" y="297882"/>
                </a:lnTo>
                <a:lnTo>
                  <a:pt x="1463466" y="264496"/>
                </a:lnTo>
                <a:lnTo>
                  <a:pt x="1431715" y="232745"/>
                </a:lnTo>
                <a:lnTo>
                  <a:pt x="1398329" y="202700"/>
                </a:lnTo>
                <a:lnTo>
                  <a:pt x="1363379" y="174433"/>
                </a:lnTo>
                <a:lnTo>
                  <a:pt x="1326937" y="148016"/>
                </a:lnTo>
                <a:lnTo>
                  <a:pt x="1289076" y="123521"/>
                </a:lnTo>
                <a:lnTo>
                  <a:pt x="1249866" y="101019"/>
                </a:lnTo>
                <a:lnTo>
                  <a:pt x="1209378" y="80581"/>
                </a:lnTo>
                <a:lnTo>
                  <a:pt x="1167686" y="62280"/>
                </a:lnTo>
                <a:lnTo>
                  <a:pt x="1124860" y="46186"/>
                </a:lnTo>
                <a:lnTo>
                  <a:pt x="1080972" y="32372"/>
                </a:lnTo>
                <a:lnTo>
                  <a:pt x="1036093" y="20909"/>
                </a:lnTo>
                <a:lnTo>
                  <a:pt x="990295" y="11868"/>
                </a:lnTo>
                <a:lnTo>
                  <a:pt x="943651" y="5322"/>
                </a:lnTo>
                <a:lnTo>
                  <a:pt x="896230" y="1342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01852" y="2176272"/>
            <a:ext cx="1280160" cy="11475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25474" y="524383"/>
            <a:ext cx="377444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4201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3826" y="1486281"/>
            <a:ext cx="11404346" cy="4774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mailto:togl@gfso.ru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mybiz63.ru/" TargetMode="Externa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www.mybiz63.ru/" TargetMode="Externa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3" y="0"/>
            <a:ext cx="12188952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451" y="2642616"/>
            <a:ext cx="9337549" cy="2247900"/>
          </a:xfrm>
          <a:custGeom>
            <a:avLst/>
            <a:gdLst/>
            <a:ahLst/>
            <a:cxnLst/>
            <a:rect l="l" t="t" r="r" b="b"/>
            <a:pathLst>
              <a:path w="8978265" h="2247900">
                <a:moveTo>
                  <a:pt x="0" y="2247899"/>
                </a:moveTo>
                <a:lnTo>
                  <a:pt x="8977884" y="2247899"/>
                </a:lnTo>
                <a:lnTo>
                  <a:pt x="8977884" y="0"/>
                </a:lnTo>
                <a:lnTo>
                  <a:pt x="0" y="0"/>
                </a:lnTo>
                <a:lnTo>
                  <a:pt x="0" y="2247899"/>
                </a:lnTo>
                <a:close/>
              </a:path>
            </a:pathLst>
          </a:custGeom>
          <a:solidFill>
            <a:srgbClr val="E84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53211" y="2719903"/>
            <a:ext cx="9519717" cy="1988493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12700" marR="750570">
              <a:lnSpc>
                <a:spcPct val="90000"/>
              </a:lnSpc>
              <a:spcBef>
                <a:spcPts val="1250"/>
              </a:spcBef>
            </a:pPr>
            <a:r>
              <a:rPr sz="4400" spc="-5" dirty="0" err="1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Основные</a:t>
            </a:r>
            <a:r>
              <a:rPr sz="4400" spc="-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4400" spc="-15" dirty="0" err="1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федеральные</a:t>
            </a:r>
            <a:r>
              <a:rPr lang="en-US" sz="4400" spc="-1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            </a:t>
            </a:r>
            <a:r>
              <a:rPr sz="440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и </a:t>
            </a:r>
            <a:r>
              <a:rPr sz="4400" spc="-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региональные</a:t>
            </a:r>
            <a:r>
              <a:rPr sz="4400" spc="-3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меры</a:t>
            </a:r>
            <a:endParaRPr sz="4400" dirty="0">
              <a:latin typeface="Arial Black" panose="020B0A04020102020204" pitchFamily="34" charset="0"/>
              <a:cs typeface="Calibri"/>
            </a:endParaRPr>
          </a:p>
          <a:p>
            <a:pPr marL="12700">
              <a:lnSpc>
                <a:spcPct val="90000"/>
              </a:lnSpc>
            </a:pPr>
            <a:r>
              <a:rPr sz="4400" spc="-1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поддержки </a:t>
            </a:r>
            <a:r>
              <a:rPr sz="4400" spc="-10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субъектов</a:t>
            </a:r>
            <a:r>
              <a:rPr sz="4400" spc="-1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 </a:t>
            </a:r>
            <a:r>
              <a:rPr sz="4400" spc="-5" dirty="0">
                <a:solidFill>
                  <a:srgbClr val="FFFFFF"/>
                </a:solidFill>
                <a:latin typeface="Arial Black" panose="020B0A04020102020204" pitchFamily="34" charset="0"/>
                <a:cs typeface="Calibri"/>
              </a:rPr>
              <a:t>МСП</a:t>
            </a:r>
            <a:endParaRPr sz="4400" dirty="0"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314444" y="5099302"/>
            <a:ext cx="7156704" cy="1758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030968" y="2558794"/>
            <a:ext cx="1429512" cy="429920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474" y="762000"/>
            <a:ext cx="6313526" cy="1107996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Мораторий на плановые проверки малого бизнеса в 2021 году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33800" y="1748158"/>
            <a:ext cx="8001000" cy="4743364"/>
          </a:xfrm>
        </p:spPr>
        <p:txBody>
          <a:bodyPr/>
          <a:lstStyle/>
          <a:p>
            <a:pPr algn="l"/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ежегодных планов проведения плановых проверок на 2021 год исключены плановые проверки в отношении юридических лиц, индивидуальных предпринимателей, являющихся субъектами малого предпринимательства</a:t>
            </a:r>
          </a:p>
          <a:p>
            <a:pPr algn="l"/>
            <a:r>
              <a:rPr lang="ru-RU" sz="1400" i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Исключения составляют проверки субъектов малого предпринимательства, объекты контроля которых отнесены к чрезвычайно высокому и высокому риску, а также в отношении которых установлен режим постоянного государственного контроля (надзора)»</a:t>
            </a:r>
          </a:p>
          <a:p>
            <a:pPr algn="l"/>
            <a:endParaRPr lang="ru-RU" sz="16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Предусмотрены иные меры, призванные снизить нагрузку на хозяйствующие субъекты: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проведения в 2021 году выездных проверок с использованием средств дистанционного взаимодействия, в том числе аудио- или видеосвязи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заменены проведения плановой выездной проверки, включенной в ежегодный план проверок на 2021 год, проведением инспекционного визита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Ограничение продолжительности плановой проверки десятью рабочими днями</a:t>
            </a:r>
          </a:p>
          <a:p>
            <a:pPr algn="l"/>
            <a:endParaRPr lang="ru-RU" sz="16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30.11.2020 №1969 «Об особенностях формирования ежегодных планов проведения плановых проверок юридических лиц и индивидуальных предпринимателей на 2021 год, проведения проверок в 2021 году и внесении изменений в пункт 7 Правил подготовки органами государственного контроля (надзора) и органами муниципального контроля ежегодных планов проведения плановых проверок юридических лиц и индивидуальных предпринимателей»</a:t>
            </a:r>
          </a:p>
          <a:p>
            <a:pPr algn="l"/>
            <a:endParaRPr lang="ru-RU" sz="16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065" y="1757210"/>
            <a:ext cx="231668" cy="2255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77B05FF-349D-48DF-86EA-1B4A25BE5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065" y="3597570"/>
            <a:ext cx="231668" cy="225572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="" xmlns:a16="http://schemas.microsoft.com/office/drawing/2014/main" id="{874DDDC1-3E75-4BE6-A787-09789A6B6801}"/>
              </a:ext>
            </a:extLst>
          </p:cNvPr>
          <p:cNvSpPr/>
          <p:nvPr/>
        </p:nvSpPr>
        <p:spPr>
          <a:xfrm>
            <a:off x="894588" y="1812035"/>
            <a:ext cx="1696720" cy="1694814"/>
          </a:xfrm>
          <a:custGeom>
            <a:avLst/>
            <a:gdLst/>
            <a:ahLst/>
            <a:cxnLst/>
            <a:rect l="l" t="t" r="r" b="b"/>
            <a:pathLst>
              <a:path w="1696720" h="1694814">
                <a:moveTo>
                  <a:pt x="848106" y="0"/>
                </a:moveTo>
                <a:lnTo>
                  <a:pt x="799981" y="1341"/>
                </a:lnTo>
                <a:lnTo>
                  <a:pt x="752560" y="5317"/>
                </a:lnTo>
                <a:lnTo>
                  <a:pt x="705916" y="11857"/>
                </a:lnTo>
                <a:lnTo>
                  <a:pt x="660118" y="20888"/>
                </a:lnTo>
                <a:lnTo>
                  <a:pt x="615239" y="32340"/>
                </a:lnTo>
                <a:lnTo>
                  <a:pt x="571351" y="46140"/>
                </a:lnTo>
                <a:lnTo>
                  <a:pt x="528525" y="62218"/>
                </a:lnTo>
                <a:lnTo>
                  <a:pt x="486833" y="80502"/>
                </a:lnTo>
                <a:lnTo>
                  <a:pt x="446345" y="100920"/>
                </a:lnTo>
                <a:lnTo>
                  <a:pt x="407135" y="123401"/>
                </a:lnTo>
                <a:lnTo>
                  <a:pt x="369274" y="147873"/>
                </a:lnTo>
                <a:lnTo>
                  <a:pt x="332832" y="174265"/>
                </a:lnTo>
                <a:lnTo>
                  <a:pt x="297882" y="202504"/>
                </a:lnTo>
                <a:lnTo>
                  <a:pt x="264496" y="232521"/>
                </a:lnTo>
                <a:lnTo>
                  <a:pt x="232745" y="264243"/>
                </a:lnTo>
                <a:lnTo>
                  <a:pt x="202700" y="297598"/>
                </a:lnTo>
                <a:lnTo>
                  <a:pt x="174433" y="332516"/>
                </a:lnTo>
                <a:lnTo>
                  <a:pt x="148016" y="368924"/>
                </a:lnTo>
                <a:lnTo>
                  <a:pt x="123521" y="406752"/>
                </a:lnTo>
                <a:lnTo>
                  <a:pt x="101019" y="445927"/>
                </a:lnTo>
                <a:lnTo>
                  <a:pt x="80581" y="486378"/>
                </a:lnTo>
                <a:lnTo>
                  <a:pt x="62280" y="528034"/>
                </a:lnTo>
                <a:lnTo>
                  <a:pt x="46186" y="570822"/>
                </a:lnTo>
                <a:lnTo>
                  <a:pt x="32372" y="614672"/>
                </a:lnTo>
                <a:lnTo>
                  <a:pt x="20909" y="659513"/>
                </a:lnTo>
                <a:lnTo>
                  <a:pt x="11868" y="705271"/>
                </a:lnTo>
                <a:lnTo>
                  <a:pt x="5322" y="751877"/>
                </a:lnTo>
                <a:lnTo>
                  <a:pt x="1342" y="799258"/>
                </a:lnTo>
                <a:lnTo>
                  <a:pt x="0" y="847343"/>
                </a:lnTo>
                <a:lnTo>
                  <a:pt x="1342" y="895429"/>
                </a:lnTo>
                <a:lnTo>
                  <a:pt x="5322" y="942810"/>
                </a:lnTo>
                <a:lnTo>
                  <a:pt x="11868" y="989416"/>
                </a:lnTo>
                <a:lnTo>
                  <a:pt x="20909" y="1035174"/>
                </a:lnTo>
                <a:lnTo>
                  <a:pt x="32372" y="1080015"/>
                </a:lnTo>
                <a:lnTo>
                  <a:pt x="46186" y="1123865"/>
                </a:lnTo>
                <a:lnTo>
                  <a:pt x="62280" y="1166653"/>
                </a:lnTo>
                <a:lnTo>
                  <a:pt x="80581" y="1208309"/>
                </a:lnTo>
                <a:lnTo>
                  <a:pt x="101019" y="1248760"/>
                </a:lnTo>
                <a:lnTo>
                  <a:pt x="123521" y="1287935"/>
                </a:lnTo>
                <a:lnTo>
                  <a:pt x="148016" y="1325763"/>
                </a:lnTo>
                <a:lnTo>
                  <a:pt x="174433" y="1362171"/>
                </a:lnTo>
                <a:lnTo>
                  <a:pt x="202700" y="1397089"/>
                </a:lnTo>
                <a:lnTo>
                  <a:pt x="232745" y="1430444"/>
                </a:lnTo>
                <a:lnTo>
                  <a:pt x="264496" y="1462166"/>
                </a:lnTo>
                <a:lnTo>
                  <a:pt x="297882" y="1492183"/>
                </a:lnTo>
                <a:lnTo>
                  <a:pt x="332832" y="1520422"/>
                </a:lnTo>
                <a:lnTo>
                  <a:pt x="369274" y="1546814"/>
                </a:lnTo>
                <a:lnTo>
                  <a:pt x="407135" y="1571286"/>
                </a:lnTo>
                <a:lnTo>
                  <a:pt x="446345" y="1593767"/>
                </a:lnTo>
                <a:lnTo>
                  <a:pt x="486833" y="1614185"/>
                </a:lnTo>
                <a:lnTo>
                  <a:pt x="528525" y="1632469"/>
                </a:lnTo>
                <a:lnTo>
                  <a:pt x="571351" y="1648547"/>
                </a:lnTo>
                <a:lnTo>
                  <a:pt x="615239" y="1662347"/>
                </a:lnTo>
                <a:lnTo>
                  <a:pt x="660118" y="1673799"/>
                </a:lnTo>
                <a:lnTo>
                  <a:pt x="705916" y="1682830"/>
                </a:lnTo>
                <a:lnTo>
                  <a:pt x="752560" y="1689370"/>
                </a:lnTo>
                <a:lnTo>
                  <a:pt x="799981" y="1693346"/>
                </a:lnTo>
                <a:lnTo>
                  <a:pt x="848106" y="1694688"/>
                </a:lnTo>
                <a:lnTo>
                  <a:pt x="896230" y="1693346"/>
                </a:lnTo>
                <a:lnTo>
                  <a:pt x="943651" y="1689370"/>
                </a:lnTo>
                <a:lnTo>
                  <a:pt x="990295" y="1682830"/>
                </a:lnTo>
                <a:lnTo>
                  <a:pt x="1036093" y="1673799"/>
                </a:lnTo>
                <a:lnTo>
                  <a:pt x="1080972" y="1662347"/>
                </a:lnTo>
                <a:lnTo>
                  <a:pt x="1124860" y="1648547"/>
                </a:lnTo>
                <a:lnTo>
                  <a:pt x="1167686" y="1632469"/>
                </a:lnTo>
                <a:lnTo>
                  <a:pt x="1209378" y="1614185"/>
                </a:lnTo>
                <a:lnTo>
                  <a:pt x="1249866" y="1593767"/>
                </a:lnTo>
                <a:lnTo>
                  <a:pt x="1289076" y="1571286"/>
                </a:lnTo>
                <a:lnTo>
                  <a:pt x="1326937" y="1546814"/>
                </a:lnTo>
                <a:lnTo>
                  <a:pt x="1363379" y="1520422"/>
                </a:lnTo>
                <a:lnTo>
                  <a:pt x="1398329" y="1492183"/>
                </a:lnTo>
                <a:lnTo>
                  <a:pt x="1431715" y="1462166"/>
                </a:lnTo>
                <a:lnTo>
                  <a:pt x="1463466" y="1430444"/>
                </a:lnTo>
                <a:lnTo>
                  <a:pt x="1493511" y="1397089"/>
                </a:lnTo>
                <a:lnTo>
                  <a:pt x="1521778" y="1362171"/>
                </a:lnTo>
                <a:lnTo>
                  <a:pt x="1548195" y="1325763"/>
                </a:lnTo>
                <a:lnTo>
                  <a:pt x="1572690" y="1287935"/>
                </a:lnTo>
                <a:lnTo>
                  <a:pt x="1595192" y="1248760"/>
                </a:lnTo>
                <a:lnTo>
                  <a:pt x="1615630" y="1208309"/>
                </a:lnTo>
                <a:lnTo>
                  <a:pt x="1633931" y="1166653"/>
                </a:lnTo>
                <a:lnTo>
                  <a:pt x="1650025" y="1123865"/>
                </a:lnTo>
                <a:lnTo>
                  <a:pt x="1663839" y="1080015"/>
                </a:lnTo>
                <a:lnTo>
                  <a:pt x="1675302" y="1035174"/>
                </a:lnTo>
                <a:lnTo>
                  <a:pt x="1684343" y="989416"/>
                </a:lnTo>
                <a:lnTo>
                  <a:pt x="1690889" y="942810"/>
                </a:lnTo>
                <a:lnTo>
                  <a:pt x="1694869" y="895429"/>
                </a:lnTo>
                <a:lnTo>
                  <a:pt x="1696212" y="847343"/>
                </a:lnTo>
                <a:lnTo>
                  <a:pt x="1694869" y="799258"/>
                </a:lnTo>
                <a:lnTo>
                  <a:pt x="1690889" y="751877"/>
                </a:lnTo>
                <a:lnTo>
                  <a:pt x="1684343" y="705271"/>
                </a:lnTo>
                <a:lnTo>
                  <a:pt x="1675302" y="659513"/>
                </a:lnTo>
                <a:lnTo>
                  <a:pt x="1663839" y="614672"/>
                </a:lnTo>
                <a:lnTo>
                  <a:pt x="1650025" y="570822"/>
                </a:lnTo>
                <a:lnTo>
                  <a:pt x="1633931" y="528034"/>
                </a:lnTo>
                <a:lnTo>
                  <a:pt x="1615630" y="486378"/>
                </a:lnTo>
                <a:lnTo>
                  <a:pt x="1595192" y="445927"/>
                </a:lnTo>
                <a:lnTo>
                  <a:pt x="1572690" y="406752"/>
                </a:lnTo>
                <a:lnTo>
                  <a:pt x="1548195" y="368924"/>
                </a:lnTo>
                <a:lnTo>
                  <a:pt x="1521778" y="332516"/>
                </a:lnTo>
                <a:lnTo>
                  <a:pt x="1493511" y="297598"/>
                </a:lnTo>
                <a:lnTo>
                  <a:pt x="1463466" y="264243"/>
                </a:lnTo>
                <a:lnTo>
                  <a:pt x="1431715" y="232521"/>
                </a:lnTo>
                <a:lnTo>
                  <a:pt x="1398329" y="202504"/>
                </a:lnTo>
                <a:lnTo>
                  <a:pt x="1363379" y="174265"/>
                </a:lnTo>
                <a:lnTo>
                  <a:pt x="1326937" y="147873"/>
                </a:lnTo>
                <a:lnTo>
                  <a:pt x="1289076" y="123401"/>
                </a:lnTo>
                <a:lnTo>
                  <a:pt x="1249866" y="100920"/>
                </a:lnTo>
                <a:lnTo>
                  <a:pt x="1209378" y="80502"/>
                </a:lnTo>
                <a:lnTo>
                  <a:pt x="1167686" y="62218"/>
                </a:lnTo>
                <a:lnTo>
                  <a:pt x="1124860" y="46140"/>
                </a:lnTo>
                <a:lnTo>
                  <a:pt x="1080972" y="32340"/>
                </a:lnTo>
                <a:lnTo>
                  <a:pt x="1036093" y="20888"/>
                </a:lnTo>
                <a:lnTo>
                  <a:pt x="990295" y="11857"/>
                </a:lnTo>
                <a:lnTo>
                  <a:pt x="943651" y="5317"/>
                </a:lnTo>
                <a:lnTo>
                  <a:pt x="896230" y="1341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9">
            <a:extLst>
              <a:ext uri="{FF2B5EF4-FFF2-40B4-BE49-F238E27FC236}">
                <a16:creationId xmlns="" xmlns:a16="http://schemas.microsoft.com/office/drawing/2014/main" id="{3E8C2B8C-1E52-4B50-8772-7B15EC64A63D}"/>
              </a:ext>
            </a:extLst>
          </p:cNvPr>
          <p:cNvSpPr/>
          <p:nvPr/>
        </p:nvSpPr>
        <p:spPr>
          <a:xfrm>
            <a:off x="1261364" y="2123694"/>
            <a:ext cx="963167" cy="934212"/>
          </a:xfrm>
          <a:prstGeom prst="rect">
            <a:avLst/>
          </a:prstGeom>
          <a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536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34008" y="746138"/>
            <a:ext cx="7219392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pc="-20" dirty="0">
                <a:solidFill>
                  <a:srgbClr val="552111"/>
                </a:solidFill>
                <a:latin typeface="Arial Black" panose="020B0A04020102020204" pitchFamily="34" charset="0"/>
              </a:rPr>
              <a:t>Программа сохранения</a:t>
            </a:r>
            <a:r>
              <a:rPr lang="ru-RU" spc="-25" dirty="0">
                <a:solidFill>
                  <a:srgbClr val="552111"/>
                </a:solidFill>
                <a:latin typeface="Arial Black" panose="020B0A04020102020204" pitchFamily="34" charset="0"/>
              </a:rPr>
              <a:t> </a:t>
            </a:r>
            <a:r>
              <a:rPr lang="ru-RU" spc="-15" dirty="0">
                <a:solidFill>
                  <a:srgbClr val="552111"/>
                </a:solidFill>
                <a:latin typeface="Arial Black" panose="020B0A04020102020204" pitchFamily="34" charset="0"/>
              </a:rPr>
              <a:t>занятости</a:t>
            </a:r>
            <a:br>
              <a:rPr lang="ru-RU" spc="-15" dirty="0">
                <a:solidFill>
                  <a:srgbClr val="552111"/>
                </a:solidFill>
                <a:latin typeface="Arial Black" panose="020B0A04020102020204" pitchFamily="34" charset="0"/>
              </a:rPr>
            </a:br>
            <a:r>
              <a:rPr lang="ru-RU" sz="1200" kern="1200" spc="-5" dirty="0">
                <a:solidFill>
                  <a:srgbClr val="552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для </a:t>
            </a:r>
            <a:r>
              <a:rPr lang="ru-RU" sz="1200" kern="1200" spc="-10" dirty="0">
                <a:solidFill>
                  <a:srgbClr val="552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работников </a:t>
            </a:r>
            <a:r>
              <a:rPr lang="ru-RU" sz="1200" kern="1200" spc="-5" dirty="0">
                <a:solidFill>
                  <a:srgbClr val="552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предприятий </a:t>
            </a:r>
            <a:r>
              <a:rPr lang="ru-RU" sz="1200" kern="1200" dirty="0">
                <a:solidFill>
                  <a:srgbClr val="552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 </a:t>
            </a:r>
            <a:r>
              <a:rPr lang="ru-RU" sz="1200" kern="1200" spc="-5" dirty="0">
                <a:solidFill>
                  <a:srgbClr val="552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организаций, </a:t>
            </a:r>
            <a:r>
              <a:rPr lang="ru-RU" sz="1200" kern="1200" spc="-15" dirty="0">
                <a:solidFill>
                  <a:srgbClr val="552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находящихся под </a:t>
            </a:r>
            <a:r>
              <a:rPr lang="ru-RU" sz="1200" kern="1200" spc="-5" dirty="0">
                <a:solidFill>
                  <a:srgbClr val="55211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риском увольнения</a:t>
            </a:r>
            <a:endParaRPr lang="ru-RU" spc="-15" dirty="0">
              <a:solidFill>
                <a:srgbClr val="55211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0" y="3806950"/>
            <a:ext cx="1802891" cy="30510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5348" y="1981200"/>
            <a:ext cx="1696720" cy="1696720"/>
          </a:xfrm>
          <a:custGeom>
            <a:avLst/>
            <a:gdLst/>
            <a:ahLst/>
            <a:cxnLst/>
            <a:rect l="l" t="t" r="r" b="b"/>
            <a:pathLst>
              <a:path w="1696720" h="1696720">
                <a:moveTo>
                  <a:pt x="848106" y="0"/>
                </a:moveTo>
                <a:lnTo>
                  <a:pt x="799981" y="1342"/>
                </a:lnTo>
                <a:lnTo>
                  <a:pt x="752560" y="5322"/>
                </a:lnTo>
                <a:lnTo>
                  <a:pt x="705916" y="11868"/>
                </a:lnTo>
                <a:lnTo>
                  <a:pt x="660118" y="20909"/>
                </a:lnTo>
                <a:lnTo>
                  <a:pt x="615239" y="32372"/>
                </a:lnTo>
                <a:lnTo>
                  <a:pt x="571351" y="46186"/>
                </a:lnTo>
                <a:lnTo>
                  <a:pt x="528525" y="62280"/>
                </a:lnTo>
                <a:lnTo>
                  <a:pt x="486833" y="80581"/>
                </a:lnTo>
                <a:lnTo>
                  <a:pt x="446345" y="101019"/>
                </a:lnTo>
                <a:lnTo>
                  <a:pt x="407135" y="123521"/>
                </a:lnTo>
                <a:lnTo>
                  <a:pt x="369274" y="148016"/>
                </a:lnTo>
                <a:lnTo>
                  <a:pt x="332832" y="174433"/>
                </a:lnTo>
                <a:lnTo>
                  <a:pt x="297882" y="202700"/>
                </a:lnTo>
                <a:lnTo>
                  <a:pt x="264496" y="232745"/>
                </a:lnTo>
                <a:lnTo>
                  <a:pt x="232745" y="264496"/>
                </a:lnTo>
                <a:lnTo>
                  <a:pt x="202700" y="297882"/>
                </a:lnTo>
                <a:lnTo>
                  <a:pt x="174433" y="332832"/>
                </a:lnTo>
                <a:lnTo>
                  <a:pt x="148016" y="369274"/>
                </a:lnTo>
                <a:lnTo>
                  <a:pt x="123521" y="407135"/>
                </a:lnTo>
                <a:lnTo>
                  <a:pt x="101019" y="446345"/>
                </a:lnTo>
                <a:lnTo>
                  <a:pt x="80581" y="486833"/>
                </a:lnTo>
                <a:lnTo>
                  <a:pt x="62280" y="528525"/>
                </a:lnTo>
                <a:lnTo>
                  <a:pt x="46186" y="571351"/>
                </a:lnTo>
                <a:lnTo>
                  <a:pt x="32372" y="615239"/>
                </a:lnTo>
                <a:lnTo>
                  <a:pt x="20909" y="660118"/>
                </a:lnTo>
                <a:lnTo>
                  <a:pt x="11868" y="705916"/>
                </a:lnTo>
                <a:lnTo>
                  <a:pt x="5322" y="752560"/>
                </a:lnTo>
                <a:lnTo>
                  <a:pt x="1342" y="799981"/>
                </a:lnTo>
                <a:lnTo>
                  <a:pt x="0" y="848105"/>
                </a:lnTo>
                <a:lnTo>
                  <a:pt x="1342" y="896230"/>
                </a:lnTo>
                <a:lnTo>
                  <a:pt x="5322" y="943651"/>
                </a:lnTo>
                <a:lnTo>
                  <a:pt x="11868" y="990295"/>
                </a:lnTo>
                <a:lnTo>
                  <a:pt x="20909" y="1036093"/>
                </a:lnTo>
                <a:lnTo>
                  <a:pt x="32372" y="1080972"/>
                </a:lnTo>
                <a:lnTo>
                  <a:pt x="46186" y="1124860"/>
                </a:lnTo>
                <a:lnTo>
                  <a:pt x="62280" y="1167686"/>
                </a:lnTo>
                <a:lnTo>
                  <a:pt x="80581" y="1209378"/>
                </a:lnTo>
                <a:lnTo>
                  <a:pt x="101019" y="1249866"/>
                </a:lnTo>
                <a:lnTo>
                  <a:pt x="123521" y="1289076"/>
                </a:lnTo>
                <a:lnTo>
                  <a:pt x="148016" y="1326937"/>
                </a:lnTo>
                <a:lnTo>
                  <a:pt x="174433" y="1363379"/>
                </a:lnTo>
                <a:lnTo>
                  <a:pt x="202700" y="1398329"/>
                </a:lnTo>
                <a:lnTo>
                  <a:pt x="232745" y="1431715"/>
                </a:lnTo>
                <a:lnTo>
                  <a:pt x="264496" y="1463466"/>
                </a:lnTo>
                <a:lnTo>
                  <a:pt x="297882" y="1493511"/>
                </a:lnTo>
                <a:lnTo>
                  <a:pt x="332832" y="1521778"/>
                </a:lnTo>
                <a:lnTo>
                  <a:pt x="369274" y="1548195"/>
                </a:lnTo>
                <a:lnTo>
                  <a:pt x="407135" y="1572690"/>
                </a:lnTo>
                <a:lnTo>
                  <a:pt x="446345" y="1595192"/>
                </a:lnTo>
                <a:lnTo>
                  <a:pt x="486833" y="1615630"/>
                </a:lnTo>
                <a:lnTo>
                  <a:pt x="528525" y="1633931"/>
                </a:lnTo>
                <a:lnTo>
                  <a:pt x="571351" y="1650025"/>
                </a:lnTo>
                <a:lnTo>
                  <a:pt x="615239" y="1663839"/>
                </a:lnTo>
                <a:lnTo>
                  <a:pt x="660118" y="1675302"/>
                </a:lnTo>
                <a:lnTo>
                  <a:pt x="705916" y="1684343"/>
                </a:lnTo>
                <a:lnTo>
                  <a:pt x="752560" y="1690889"/>
                </a:lnTo>
                <a:lnTo>
                  <a:pt x="799981" y="1694869"/>
                </a:lnTo>
                <a:lnTo>
                  <a:pt x="848106" y="1696211"/>
                </a:lnTo>
                <a:lnTo>
                  <a:pt x="896230" y="1694869"/>
                </a:lnTo>
                <a:lnTo>
                  <a:pt x="943651" y="1690889"/>
                </a:lnTo>
                <a:lnTo>
                  <a:pt x="990295" y="1684343"/>
                </a:lnTo>
                <a:lnTo>
                  <a:pt x="1036093" y="1675302"/>
                </a:lnTo>
                <a:lnTo>
                  <a:pt x="1080972" y="1663839"/>
                </a:lnTo>
                <a:lnTo>
                  <a:pt x="1124860" y="1650025"/>
                </a:lnTo>
                <a:lnTo>
                  <a:pt x="1167686" y="1633931"/>
                </a:lnTo>
                <a:lnTo>
                  <a:pt x="1209378" y="1615630"/>
                </a:lnTo>
                <a:lnTo>
                  <a:pt x="1249866" y="1595192"/>
                </a:lnTo>
                <a:lnTo>
                  <a:pt x="1289076" y="1572690"/>
                </a:lnTo>
                <a:lnTo>
                  <a:pt x="1326937" y="1548195"/>
                </a:lnTo>
                <a:lnTo>
                  <a:pt x="1363379" y="1521778"/>
                </a:lnTo>
                <a:lnTo>
                  <a:pt x="1398329" y="1493511"/>
                </a:lnTo>
                <a:lnTo>
                  <a:pt x="1431715" y="1463466"/>
                </a:lnTo>
                <a:lnTo>
                  <a:pt x="1463466" y="1431715"/>
                </a:lnTo>
                <a:lnTo>
                  <a:pt x="1493511" y="1398329"/>
                </a:lnTo>
                <a:lnTo>
                  <a:pt x="1521778" y="1363379"/>
                </a:lnTo>
                <a:lnTo>
                  <a:pt x="1548195" y="1326937"/>
                </a:lnTo>
                <a:lnTo>
                  <a:pt x="1572690" y="1289076"/>
                </a:lnTo>
                <a:lnTo>
                  <a:pt x="1595192" y="1249866"/>
                </a:lnTo>
                <a:lnTo>
                  <a:pt x="1615630" y="1209378"/>
                </a:lnTo>
                <a:lnTo>
                  <a:pt x="1633931" y="1167686"/>
                </a:lnTo>
                <a:lnTo>
                  <a:pt x="1650025" y="1124860"/>
                </a:lnTo>
                <a:lnTo>
                  <a:pt x="1663839" y="1080972"/>
                </a:lnTo>
                <a:lnTo>
                  <a:pt x="1675302" y="1036093"/>
                </a:lnTo>
                <a:lnTo>
                  <a:pt x="1684343" y="990295"/>
                </a:lnTo>
                <a:lnTo>
                  <a:pt x="1690889" y="943651"/>
                </a:lnTo>
                <a:lnTo>
                  <a:pt x="1694869" y="896230"/>
                </a:lnTo>
                <a:lnTo>
                  <a:pt x="1696212" y="848105"/>
                </a:lnTo>
                <a:lnTo>
                  <a:pt x="1694869" y="799981"/>
                </a:lnTo>
                <a:lnTo>
                  <a:pt x="1690889" y="752560"/>
                </a:lnTo>
                <a:lnTo>
                  <a:pt x="1684343" y="705916"/>
                </a:lnTo>
                <a:lnTo>
                  <a:pt x="1675302" y="660118"/>
                </a:lnTo>
                <a:lnTo>
                  <a:pt x="1663839" y="615239"/>
                </a:lnTo>
                <a:lnTo>
                  <a:pt x="1650025" y="571351"/>
                </a:lnTo>
                <a:lnTo>
                  <a:pt x="1633931" y="528525"/>
                </a:lnTo>
                <a:lnTo>
                  <a:pt x="1615630" y="486833"/>
                </a:lnTo>
                <a:lnTo>
                  <a:pt x="1595192" y="446345"/>
                </a:lnTo>
                <a:lnTo>
                  <a:pt x="1572690" y="407135"/>
                </a:lnTo>
                <a:lnTo>
                  <a:pt x="1548195" y="369274"/>
                </a:lnTo>
                <a:lnTo>
                  <a:pt x="1521778" y="332832"/>
                </a:lnTo>
                <a:lnTo>
                  <a:pt x="1493511" y="297882"/>
                </a:lnTo>
                <a:lnTo>
                  <a:pt x="1463466" y="264496"/>
                </a:lnTo>
                <a:lnTo>
                  <a:pt x="1431715" y="232745"/>
                </a:lnTo>
                <a:lnTo>
                  <a:pt x="1398329" y="202700"/>
                </a:lnTo>
                <a:lnTo>
                  <a:pt x="1363379" y="174433"/>
                </a:lnTo>
                <a:lnTo>
                  <a:pt x="1326937" y="148016"/>
                </a:lnTo>
                <a:lnTo>
                  <a:pt x="1289076" y="123521"/>
                </a:lnTo>
                <a:lnTo>
                  <a:pt x="1249866" y="101019"/>
                </a:lnTo>
                <a:lnTo>
                  <a:pt x="1209378" y="80581"/>
                </a:lnTo>
                <a:lnTo>
                  <a:pt x="1167686" y="62280"/>
                </a:lnTo>
                <a:lnTo>
                  <a:pt x="1124860" y="46186"/>
                </a:lnTo>
                <a:lnTo>
                  <a:pt x="1080972" y="32372"/>
                </a:lnTo>
                <a:lnTo>
                  <a:pt x="1036093" y="20909"/>
                </a:lnTo>
                <a:lnTo>
                  <a:pt x="990295" y="11868"/>
                </a:lnTo>
                <a:lnTo>
                  <a:pt x="943651" y="5322"/>
                </a:lnTo>
                <a:lnTo>
                  <a:pt x="896230" y="1342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402070" y="1670144"/>
            <a:ext cx="8153400" cy="5111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6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Внесены изменения в Программу льготного кредитования ФОТ 2.0</a:t>
            </a:r>
          </a:p>
          <a:p>
            <a:endParaRPr lang="ru-RU" sz="105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Соответствующие изменения внесены 30 ноября 2020 года в Постановление Правительства Российской Федерации от 16 мая 2020 г. № 696 «Об утверждении Правил предоставления субсидий из федерального бюджета российским кредитным организациям на возмещение недополученных ими доходов по кредитам, выданным в 2020 году юридическим лицам и индивидуальным предпринимателям на возобновление деятельности».</a:t>
            </a:r>
            <a:b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предусматривают возможность пересмотра банком решения, принятого до 1 декабря, о переводе кредитных договоров на период погашения, в зависимости от уточнённых сведений о численности работников, подаваемых заёмщиками в органы ПФР. Пересмотреть решение можно будет не позднее 25 декабря 2020 г.</a:t>
            </a:r>
          </a:p>
          <a:p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Кроме того, изменения решают проблему заёмщиков, обратившихся в кредитную организацию до 25 июня 2020 г., для которых размер кредита был рассчитан исходя из численности работников по итогам апреля. Если у таких заёмщиков по итогам мая произошло снижение численности работников более чем на 80% по сравнению с апрелем, на что они фактически уже не могли повлиять на момент обращения в банк за кредитом, то мониторинг численности работников для них будет осуществляться по отношению к численности в мае 2020 г. При этом для таких заёмщиков решение о списании в марте 2021 года будет приниматься в пределах суммы кредита из расчёта майской численности.</a:t>
            </a:r>
          </a:p>
          <a:p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упрощения процедуры мониторинга средней заработной платы, выплачиваемой работникам заёмщика в период с 1 декабря 2020 г. по 1 апреля 2021 г., устанавливается условие о необходимости выплаты заработной платы в соответствии с трудовым законодательством.</a:t>
            </a:r>
          </a:p>
          <a:p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льготного кредитования на возобновление деятельности заёмщики могли заключать кредитные соглашения в период с 1 июня по 1 ноября 2020 года.</a:t>
            </a:r>
          </a:p>
          <a:p>
            <a:pPr marL="2566670" marR="460375">
              <a:lnSpc>
                <a:spcPct val="100000"/>
              </a:lnSpc>
              <a:spcBef>
                <a:spcPts val="1000"/>
              </a:spcBef>
            </a:pPr>
            <a:endParaRPr lang="ru-RU" spc="-1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2292" y="2298502"/>
            <a:ext cx="1322832" cy="1187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10"/>
          <p:cNvSpPr/>
          <p:nvPr/>
        </p:nvSpPr>
        <p:spPr>
          <a:xfrm flipV="1">
            <a:off x="2897125" y="2134361"/>
            <a:ext cx="227075" cy="2362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10"/>
          <p:cNvSpPr/>
          <p:nvPr/>
        </p:nvSpPr>
        <p:spPr>
          <a:xfrm flipV="1">
            <a:off x="2892902" y="3806950"/>
            <a:ext cx="227075" cy="2362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39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1252" y="3604297"/>
            <a:ext cx="1824061" cy="3253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" y="-8512"/>
            <a:ext cx="12188952" cy="685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12065">
              <a:lnSpc>
                <a:spcPct val="100000"/>
              </a:lnSpc>
              <a:spcBef>
                <a:spcPts val="600"/>
              </a:spcBef>
              <a:buClr>
                <a:srgbClr val="E8452B"/>
              </a:buClr>
              <a:tabLst>
                <a:tab pos="350520" algn="l"/>
                <a:tab pos="351155" algn="l"/>
              </a:tabLst>
            </a:pPr>
            <a:endParaRPr lang="ru-RU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1252" y="726738"/>
            <a:ext cx="57801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15" dirty="0">
                <a:latin typeface="Arial Black" panose="020B0A04020102020204" pitchFamily="34" charset="0"/>
              </a:rPr>
              <a:t>Поддержка</a:t>
            </a:r>
            <a:r>
              <a:rPr lang="ru-RU" spc="-65" dirty="0">
                <a:latin typeface="Arial Black" panose="020B0A04020102020204" pitchFamily="34" charset="0"/>
              </a:rPr>
              <a:t> </a:t>
            </a:r>
            <a:r>
              <a:rPr lang="ru-RU" spc="-5" dirty="0">
                <a:latin typeface="Arial Black" panose="020B0A04020102020204" pitchFamily="34" charset="0"/>
              </a:rPr>
              <a:t>самозанятых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26215" y="1617069"/>
            <a:ext cx="8442696" cy="38600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46939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sz="1400" b="1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САМОЗАНЯТЫХ </a:t>
            </a:r>
            <a:r>
              <a:rPr sz="1400" b="1" spc="-2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РАСПРОСТРАНИЛИ </a:t>
            </a:r>
            <a:r>
              <a:rPr sz="14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</a:t>
            </a:r>
            <a:r>
              <a:rPr lang="ru-RU" sz="14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</a:t>
            </a:r>
            <a:r>
              <a:rPr sz="1400" b="1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ОСУДАРСТВЕННОЙ  </a:t>
            </a:r>
            <a:r>
              <a:rPr sz="1400" b="1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</a:t>
            </a:r>
            <a:r>
              <a:rPr sz="1400" b="1" spc="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СМСП</a:t>
            </a:r>
            <a:endParaRPr sz="1400" b="1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endParaRPr lang="ru-RU" sz="1400" spc="-15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</a:pPr>
            <a:r>
              <a:rPr lang="ru-RU" sz="14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sz="14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амозанятые</a:t>
            </a:r>
            <a:r>
              <a:rPr sz="14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вправе</a:t>
            </a:r>
            <a:r>
              <a:rPr sz="1400" spc="16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обратиться</a:t>
            </a:r>
            <a:r>
              <a:rPr lang="ru-RU" sz="14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sz="14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оказанием </a:t>
            </a:r>
            <a:r>
              <a:rPr sz="14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поддержки, </a:t>
            </a:r>
            <a:r>
              <a:rPr sz="14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предусмотренной статьями </a:t>
            </a:r>
            <a:r>
              <a:rPr sz="14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sz="14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- 21, 23, </a:t>
            </a:r>
            <a:r>
              <a:rPr sz="14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sz="1400" spc="15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spc="15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закона №</a:t>
            </a:r>
            <a:r>
              <a:rPr sz="14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209-ФЗ</a:t>
            </a:r>
            <a:r>
              <a:rPr lang="ru-RU" sz="14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 24 июля 2007 г. «О развитии малого и среднего предпринимательства в Российской Федерации»</a:t>
            </a:r>
            <a:r>
              <a:rPr sz="14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spc="-5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endParaRPr sz="14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E8452B"/>
              </a:buClr>
              <a:buFont typeface="Calibri"/>
              <a:buChar char="–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финансовая</a:t>
            </a:r>
            <a:r>
              <a:rPr sz="1400" b="1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sz="14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E8452B"/>
              </a:buClr>
              <a:buFont typeface="Calibri"/>
              <a:buChar char="–"/>
              <a:tabLst>
                <a:tab pos="299085" algn="l"/>
                <a:tab pos="299720" algn="l"/>
              </a:tabLst>
            </a:pPr>
            <a:r>
              <a:rPr sz="1400" b="1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гарантийная</a:t>
            </a:r>
            <a:r>
              <a:rPr sz="1400" b="1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sz="14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605"/>
              </a:spcBef>
              <a:buClr>
                <a:srgbClr val="E8452B"/>
              </a:buClr>
              <a:buFont typeface="Calibri"/>
              <a:buChar char="–"/>
              <a:tabLst>
                <a:tab pos="299085" algn="l"/>
                <a:tab pos="299720" algn="l"/>
              </a:tabLst>
            </a:pPr>
            <a:r>
              <a:rPr sz="1400" b="1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имущественная</a:t>
            </a:r>
            <a:r>
              <a:rPr sz="14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sz="14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E8452B"/>
              </a:buClr>
              <a:buFont typeface="Calibri"/>
              <a:buChar char="–"/>
              <a:tabLst>
                <a:tab pos="299085" algn="l"/>
                <a:tab pos="299720" algn="l"/>
              </a:tabLst>
            </a:pPr>
            <a:r>
              <a:rPr sz="14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информационная</a:t>
            </a:r>
            <a:r>
              <a:rPr sz="1400" b="1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sz="14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E8452B"/>
              </a:buClr>
              <a:buFont typeface="Calibri"/>
              <a:buChar char="–"/>
              <a:tabLst>
                <a:tab pos="299085" algn="l"/>
                <a:tab pos="299720" algn="l"/>
              </a:tabLst>
            </a:pPr>
            <a:r>
              <a:rPr sz="1400" b="1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консультационная</a:t>
            </a:r>
            <a:r>
              <a:rPr sz="14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</a:t>
            </a:r>
            <a:endParaRPr sz="14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E8452B"/>
              </a:buClr>
              <a:buChar char="–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sz="14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4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сфере</a:t>
            </a:r>
            <a:r>
              <a:rPr sz="1400" b="1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  <a:endParaRPr sz="14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600"/>
              </a:spcBef>
              <a:buClr>
                <a:srgbClr val="E8452B"/>
              </a:buClr>
              <a:buChar char="–"/>
              <a:tabLst>
                <a:tab pos="299085" algn="l"/>
                <a:tab pos="299720" algn="l"/>
              </a:tabLst>
            </a:pPr>
            <a:r>
              <a:rPr sz="14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sz="14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4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 ремесленной</a:t>
            </a:r>
            <a:r>
              <a:rPr sz="14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деятельности</a:t>
            </a:r>
            <a:endParaRPr sz="14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0520" indent="-338455">
              <a:lnSpc>
                <a:spcPct val="100000"/>
              </a:lnSpc>
              <a:spcBef>
                <a:spcPts val="600"/>
              </a:spcBef>
              <a:buClr>
                <a:srgbClr val="E8452B"/>
              </a:buClr>
              <a:buChar char="–"/>
              <a:tabLst>
                <a:tab pos="350520" algn="l"/>
                <a:tab pos="351155" algn="l"/>
              </a:tabLst>
            </a:pPr>
            <a:r>
              <a:rPr sz="14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sz="14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СМСП, </a:t>
            </a:r>
            <a:r>
              <a:rPr sz="14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осуществляющих </a:t>
            </a:r>
            <a:r>
              <a:rPr sz="1400" b="1" spc="-10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сельскохозяйственную</a:t>
            </a:r>
            <a:r>
              <a:rPr sz="1400" b="1" spc="-2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</a:t>
            </a:r>
            <a:endParaRPr lang="ru-RU" sz="1400" b="1" spc="-5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990088" y="1617069"/>
            <a:ext cx="227075" cy="227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4588" y="1741932"/>
            <a:ext cx="1696720" cy="1696720"/>
          </a:xfrm>
          <a:custGeom>
            <a:avLst/>
            <a:gdLst/>
            <a:ahLst/>
            <a:cxnLst/>
            <a:rect l="l" t="t" r="r" b="b"/>
            <a:pathLst>
              <a:path w="1696720" h="1696720">
                <a:moveTo>
                  <a:pt x="848106" y="0"/>
                </a:moveTo>
                <a:lnTo>
                  <a:pt x="799981" y="1342"/>
                </a:lnTo>
                <a:lnTo>
                  <a:pt x="752560" y="5322"/>
                </a:lnTo>
                <a:lnTo>
                  <a:pt x="705916" y="11868"/>
                </a:lnTo>
                <a:lnTo>
                  <a:pt x="660118" y="20909"/>
                </a:lnTo>
                <a:lnTo>
                  <a:pt x="615239" y="32372"/>
                </a:lnTo>
                <a:lnTo>
                  <a:pt x="571351" y="46186"/>
                </a:lnTo>
                <a:lnTo>
                  <a:pt x="528525" y="62280"/>
                </a:lnTo>
                <a:lnTo>
                  <a:pt x="486833" y="80581"/>
                </a:lnTo>
                <a:lnTo>
                  <a:pt x="446345" y="101019"/>
                </a:lnTo>
                <a:lnTo>
                  <a:pt x="407135" y="123521"/>
                </a:lnTo>
                <a:lnTo>
                  <a:pt x="369274" y="148016"/>
                </a:lnTo>
                <a:lnTo>
                  <a:pt x="332832" y="174433"/>
                </a:lnTo>
                <a:lnTo>
                  <a:pt x="297882" y="202700"/>
                </a:lnTo>
                <a:lnTo>
                  <a:pt x="264496" y="232745"/>
                </a:lnTo>
                <a:lnTo>
                  <a:pt x="232745" y="264496"/>
                </a:lnTo>
                <a:lnTo>
                  <a:pt x="202700" y="297882"/>
                </a:lnTo>
                <a:lnTo>
                  <a:pt x="174433" y="332832"/>
                </a:lnTo>
                <a:lnTo>
                  <a:pt x="148016" y="369274"/>
                </a:lnTo>
                <a:lnTo>
                  <a:pt x="123521" y="407135"/>
                </a:lnTo>
                <a:lnTo>
                  <a:pt x="101019" y="446345"/>
                </a:lnTo>
                <a:lnTo>
                  <a:pt x="80581" y="486833"/>
                </a:lnTo>
                <a:lnTo>
                  <a:pt x="62280" y="528525"/>
                </a:lnTo>
                <a:lnTo>
                  <a:pt x="46186" y="571351"/>
                </a:lnTo>
                <a:lnTo>
                  <a:pt x="32372" y="615239"/>
                </a:lnTo>
                <a:lnTo>
                  <a:pt x="20909" y="660118"/>
                </a:lnTo>
                <a:lnTo>
                  <a:pt x="11868" y="705916"/>
                </a:lnTo>
                <a:lnTo>
                  <a:pt x="5322" y="752560"/>
                </a:lnTo>
                <a:lnTo>
                  <a:pt x="1342" y="799981"/>
                </a:lnTo>
                <a:lnTo>
                  <a:pt x="0" y="848105"/>
                </a:lnTo>
                <a:lnTo>
                  <a:pt x="1342" y="896230"/>
                </a:lnTo>
                <a:lnTo>
                  <a:pt x="5322" y="943651"/>
                </a:lnTo>
                <a:lnTo>
                  <a:pt x="11868" y="990295"/>
                </a:lnTo>
                <a:lnTo>
                  <a:pt x="20909" y="1036093"/>
                </a:lnTo>
                <a:lnTo>
                  <a:pt x="32372" y="1080972"/>
                </a:lnTo>
                <a:lnTo>
                  <a:pt x="46186" y="1124860"/>
                </a:lnTo>
                <a:lnTo>
                  <a:pt x="62280" y="1167686"/>
                </a:lnTo>
                <a:lnTo>
                  <a:pt x="80581" y="1209378"/>
                </a:lnTo>
                <a:lnTo>
                  <a:pt x="101019" y="1249866"/>
                </a:lnTo>
                <a:lnTo>
                  <a:pt x="123521" y="1289076"/>
                </a:lnTo>
                <a:lnTo>
                  <a:pt x="148016" y="1326937"/>
                </a:lnTo>
                <a:lnTo>
                  <a:pt x="174433" y="1363379"/>
                </a:lnTo>
                <a:lnTo>
                  <a:pt x="202700" y="1398329"/>
                </a:lnTo>
                <a:lnTo>
                  <a:pt x="232745" y="1431715"/>
                </a:lnTo>
                <a:lnTo>
                  <a:pt x="264496" y="1463466"/>
                </a:lnTo>
                <a:lnTo>
                  <a:pt x="297882" y="1493511"/>
                </a:lnTo>
                <a:lnTo>
                  <a:pt x="332832" y="1521778"/>
                </a:lnTo>
                <a:lnTo>
                  <a:pt x="369274" y="1548195"/>
                </a:lnTo>
                <a:lnTo>
                  <a:pt x="407135" y="1572690"/>
                </a:lnTo>
                <a:lnTo>
                  <a:pt x="446345" y="1595192"/>
                </a:lnTo>
                <a:lnTo>
                  <a:pt x="486833" y="1615630"/>
                </a:lnTo>
                <a:lnTo>
                  <a:pt x="528525" y="1633931"/>
                </a:lnTo>
                <a:lnTo>
                  <a:pt x="571351" y="1650025"/>
                </a:lnTo>
                <a:lnTo>
                  <a:pt x="615239" y="1663839"/>
                </a:lnTo>
                <a:lnTo>
                  <a:pt x="660118" y="1675302"/>
                </a:lnTo>
                <a:lnTo>
                  <a:pt x="705916" y="1684343"/>
                </a:lnTo>
                <a:lnTo>
                  <a:pt x="752560" y="1690889"/>
                </a:lnTo>
                <a:lnTo>
                  <a:pt x="799981" y="1694869"/>
                </a:lnTo>
                <a:lnTo>
                  <a:pt x="848106" y="1696212"/>
                </a:lnTo>
                <a:lnTo>
                  <a:pt x="896230" y="1694869"/>
                </a:lnTo>
                <a:lnTo>
                  <a:pt x="943651" y="1690889"/>
                </a:lnTo>
                <a:lnTo>
                  <a:pt x="990295" y="1684343"/>
                </a:lnTo>
                <a:lnTo>
                  <a:pt x="1036093" y="1675302"/>
                </a:lnTo>
                <a:lnTo>
                  <a:pt x="1080972" y="1663839"/>
                </a:lnTo>
                <a:lnTo>
                  <a:pt x="1124860" y="1650025"/>
                </a:lnTo>
                <a:lnTo>
                  <a:pt x="1167686" y="1633931"/>
                </a:lnTo>
                <a:lnTo>
                  <a:pt x="1209378" y="1615630"/>
                </a:lnTo>
                <a:lnTo>
                  <a:pt x="1249866" y="1595192"/>
                </a:lnTo>
                <a:lnTo>
                  <a:pt x="1289076" y="1572690"/>
                </a:lnTo>
                <a:lnTo>
                  <a:pt x="1326937" y="1548195"/>
                </a:lnTo>
                <a:lnTo>
                  <a:pt x="1363379" y="1521778"/>
                </a:lnTo>
                <a:lnTo>
                  <a:pt x="1398329" y="1493511"/>
                </a:lnTo>
                <a:lnTo>
                  <a:pt x="1431715" y="1463466"/>
                </a:lnTo>
                <a:lnTo>
                  <a:pt x="1463466" y="1431715"/>
                </a:lnTo>
                <a:lnTo>
                  <a:pt x="1493511" y="1398329"/>
                </a:lnTo>
                <a:lnTo>
                  <a:pt x="1521778" y="1363379"/>
                </a:lnTo>
                <a:lnTo>
                  <a:pt x="1548195" y="1326937"/>
                </a:lnTo>
                <a:lnTo>
                  <a:pt x="1572690" y="1289076"/>
                </a:lnTo>
                <a:lnTo>
                  <a:pt x="1595192" y="1249866"/>
                </a:lnTo>
                <a:lnTo>
                  <a:pt x="1615630" y="1209378"/>
                </a:lnTo>
                <a:lnTo>
                  <a:pt x="1633931" y="1167686"/>
                </a:lnTo>
                <a:lnTo>
                  <a:pt x="1650025" y="1124860"/>
                </a:lnTo>
                <a:lnTo>
                  <a:pt x="1663839" y="1080972"/>
                </a:lnTo>
                <a:lnTo>
                  <a:pt x="1675302" y="1036093"/>
                </a:lnTo>
                <a:lnTo>
                  <a:pt x="1684343" y="990295"/>
                </a:lnTo>
                <a:lnTo>
                  <a:pt x="1690889" y="943651"/>
                </a:lnTo>
                <a:lnTo>
                  <a:pt x="1694869" y="896230"/>
                </a:lnTo>
                <a:lnTo>
                  <a:pt x="1696212" y="848105"/>
                </a:lnTo>
                <a:lnTo>
                  <a:pt x="1694869" y="799981"/>
                </a:lnTo>
                <a:lnTo>
                  <a:pt x="1690889" y="752560"/>
                </a:lnTo>
                <a:lnTo>
                  <a:pt x="1684343" y="705916"/>
                </a:lnTo>
                <a:lnTo>
                  <a:pt x="1675302" y="660118"/>
                </a:lnTo>
                <a:lnTo>
                  <a:pt x="1663839" y="615239"/>
                </a:lnTo>
                <a:lnTo>
                  <a:pt x="1650025" y="571351"/>
                </a:lnTo>
                <a:lnTo>
                  <a:pt x="1633931" y="528525"/>
                </a:lnTo>
                <a:lnTo>
                  <a:pt x="1615630" y="486833"/>
                </a:lnTo>
                <a:lnTo>
                  <a:pt x="1595192" y="446345"/>
                </a:lnTo>
                <a:lnTo>
                  <a:pt x="1572690" y="407135"/>
                </a:lnTo>
                <a:lnTo>
                  <a:pt x="1548195" y="369274"/>
                </a:lnTo>
                <a:lnTo>
                  <a:pt x="1521778" y="332832"/>
                </a:lnTo>
                <a:lnTo>
                  <a:pt x="1493511" y="297882"/>
                </a:lnTo>
                <a:lnTo>
                  <a:pt x="1463466" y="264496"/>
                </a:lnTo>
                <a:lnTo>
                  <a:pt x="1431715" y="232745"/>
                </a:lnTo>
                <a:lnTo>
                  <a:pt x="1398329" y="202700"/>
                </a:lnTo>
                <a:lnTo>
                  <a:pt x="1363379" y="174433"/>
                </a:lnTo>
                <a:lnTo>
                  <a:pt x="1326937" y="148016"/>
                </a:lnTo>
                <a:lnTo>
                  <a:pt x="1289076" y="123521"/>
                </a:lnTo>
                <a:lnTo>
                  <a:pt x="1249866" y="101019"/>
                </a:lnTo>
                <a:lnTo>
                  <a:pt x="1209378" y="80581"/>
                </a:lnTo>
                <a:lnTo>
                  <a:pt x="1167686" y="62280"/>
                </a:lnTo>
                <a:lnTo>
                  <a:pt x="1124860" y="46186"/>
                </a:lnTo>
                <a:lnTo>
                  <a:pt x="1080972" y="32372"/>
                </a:lnTo>
                <a:lnTo>
                  <a:pt x="1036093" y="20909"/>
                </a:lnTo>
                <a:lnTo>
                  <a:pt x="990295" y="11868"/>
                </a:lnTo>
                <a:lnTo>
                  <a:pt x="943651" y="5322"/>
                </a:lnTo>
                <a:lnTo>
                  <a:pt x="896230" y="1342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1364" y="2052849"/>
            <a:ext cx="963167" cy="934212"/>
          </a:xfrm>
          <a:prstGeom prst="rect">
            <a:avLst/>
          </a:prstGeom>
          <a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65B5091-F6CE-4DE7-BE24-96C6235F43B7}"/>
              </a:ext>
            </a:extLst>
          </p:cNvPr>
          <p:cNvSpPr/>
          <p:nvPr/>
        </p:nvSpPr>
        <p:spPr>
          <a:xfrm>
            <a:off x="6477000" y="5732081"/>
            <a:ext cx="5715000" cy="659155"/>
          </a:xfrm>
          <a:prstGeom prst="rect">
            <a:avLst/>
          </a:prstGeom>
          <a:solidFill>
            <a:srgbClr val="CD9966"/>
          </a:solidFill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Полную информацию о мерах поддержки самозанятых Вы можете найти на едином сайте господдержки </a:t>
            </a:r>
            <a:r>
              <a:rPr lang="ru-RU" sz="1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mybiz63.ru. 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обращений работает телефон «горячей линии»: </a:t>
            </a:r>
            <a:r>
              <a:rPr lang="ru-RU" sz="1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(800) 300-63-63</a:t>
            </a:r>
          </a:p>
        </p:txBody>
      </p:sp>
    </p:spTree>
    <p:extLst>
      <p:ext uri="{BB962C8B-B14F-4D97-AF65-F5344CB8AC3E}">
        <p14:creationId xmlns:p14="http://schemas.microsoft.com/office/powerpoint/2010/main" val="3137908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1695926"/>
            <a:ext cx="8229600" cy="40293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059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solidFill>
                  <a:srgbClr val="EC5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договора </a:t>
            </a:r>
            <a:r>
              <a:rPr sz="1200" dirty="0" err="1">
                <a:solidFill>
                  <a:srgbClr val="EC5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</a:t>
            </a:r>
            <a:r>
              <a:rPr sz="1200" dirty="0">
                <a:solidFill>
                  <a:srgbClr val="EC5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>
                <a:solidFill>
                  <a:srgbClr val="EC5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действующим</a:t>
            </a:r>
            <a:r>
              <a:rPr sz="1200" spc="-5" dirty="0">
                <a:solidFill>
                  <a:srgbClr val="EC5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>
                <a:solidFill>
                  <a:srgbClr val="EC5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микрозаймам</a:t>
            </a:r>
            <a:r>
              <a:rPr lang="ru-RU" sz="1200" spc="-5" dirty="0">
                <a:solidFill>
                  <a:srgbClr val="EC5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заключенным до введения режима повышенной готовности в Самарской области,</a:t>
            </a:r>
            <a:r>
              <a:rPr lang="ru-RU" sz="1200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>
                <a:solidFill>
                  <a:srgbClr val="EC5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 быть продлен до 5 лет;  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1589405">
              <a:lnSpc>
                <a:spcPct val="100000"/>
              </a:lnSpc>
              <a:spcBef>
                <a:spcPts val="600"/>
              </a:spcBef>
            </a:pPr>
            <a:r>
              <a:rPr lang="ru-RU" sz="1200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Предоставлена о</a:t>
            </a:r>
            <a:r>
              <a:rPr sz="1200" spc="-5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тсрочка</a:t>
            </a:r>
            <a:r>
              <a:rPr sz="1200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погашению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основного </a:t>
            </a:r>
            <a:r>
              <a:rPr sz="12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долга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сроком до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месяцев </a:t>
            </a:r>
            <a:r>
              <a:rPr sz="120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sz="1200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вновь</a:t>
            </a:r>
            <a:r>
              <a:rPr sz="120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sz="1200" spc="-5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ыдаваемым</a:t>
            </a:r>
            <a:r>
              <a:rPr sz="1200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микрозаймам </a:t>
            </a:r>
            <a:r>
              <a:rPr sz="1200" spc="-2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</a:t>
            </a:r>
            <a:r>
              <a:rPr sz="12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«ГФСО»;</a:t>
            </a:r>
            <a:endParaRPr sz="12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96875">
              <a:lnSpc>
                <a:spcPct val="100000"/>
              </a:lnSpc>
              <a:spcBef>
                <a:spcPts val="600"/>
              </a:spcBef>
            </a:pPr>
            <a:r>
              <a:rPr sz="12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Финансовым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организациям </a:t>
            </a:r>
            <a:r>
              <a:rPr sz="1200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направлена информация </a:t>
            </a:r>
            <a:r>
              <a:rPr sz="120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sz="1200" spc="-1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готовности </a:t>
            </a:r>
            <a:r>
              <a:rPr sz="1200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реструктуризации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действующих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СМСП обязательств </a:t>
            </a:r>
            <a:r>
              <a:rPr sz="12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кредитного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характера, обеспеченных</a:t>
            </a:r>
            <a:r>
              <a:rPr sz="1200" spc="-2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поручительством</a:t>
            </a:r>
            <a:endParaRPr sz="12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756285">
              <a:lnSpc>
                <a:spcPct val="100000"/>
              </a:lnSpc>
            </a:pPr>
            <a:r>
              <a:rPr sz="1200" spc="-2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sz="12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«ГФСО»,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случае наличия у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СМСП потребности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увеличении (изменении) срока исполнения  обязательств;</a:t>
            </a:r>
            <a:endParaRPr sz="12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67945">
              <a:lnSpc>
                <a:spcPct val="100000"/>
              </a:lnSpc>
              <a:spcBef>
                <a:spcPts val="600"/>
              </a:spcBef>
            </a:pPr>
            <a:r>
              <a:rPr sz="1200" spc="-10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</a:t>
            </a:r>
            <a:r>
              <a:rPr sz="1200" spc="-1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уставно</a:t>
            </a:r>
            <a:r>
              <a:rPr lang="ru-RU" sz="1200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1200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</a:t>
            </a:r>
            <a:r>
              <a:rPr sz="1200" spc="-1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«ГФСО» </a:t>
            </a:r>
            <a:r>
              <a:rPr sz="1200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20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98,75</a:t>
            </a:r>
            <a:r>
              <a:rPr sz="1200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sz="1200" spc="-1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12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предоставления льготных </a:t>
            </a:r>
            <a:r>
              <a:rPr sz="12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микрозаймов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поручительств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sz="12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предпринимательства</a:t>
            </a: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самозанятых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sz="12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1200" spc="-10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Увеличен</a:t>
            </a:r>
            <a:r>
              <a:rPr sz="1200" spc="-1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уставно</a:t>
            </a:r>
            <a:r>
              <a:rPr lang="ru-RU" sz="1200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й</a:t>
            </a:r>
            <a:r>
              <a:rPr sz="1200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</a:t>
            </a:r>
            <a:r>
              <a:rPr sz="1200" spc="-1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 Фонда развития промышленности </a:t>
            </a:r>
            <a:r>
              <a:rPr sz="1200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</a:t>
            </a:r>
            <a:r>
              <a:rPr sz="120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130,8</a:t>
            </a:r>
            <a:r>
              <a:rPr sz="1200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 </a:t>
            </a:r>
            <a:r>
              <a:rPr sz="1200" spc="-1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рублей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 </a:t>
            </a:r>
            <a:r>
              <a:rPr sz="12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целью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производственных предприятий </a:t>
            </a:r>
            <a:r>
              <a:rPr sz="12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реального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сектора</a:t>
            </a: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lang="ru-RU" sz="120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Утверждены программы для начинающих предпринимателей</a:t>
            </a:r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по которой они могут рассчитывать на </a:t>
            </a:r>
            <a:r>
              <a:rPr lang="ru-RU" sz="1200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микрозаймы</a:t>
            </a:r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льготной ставке от 2,125 до 4,25% годовых</a:t>
            </a:r>
          </a:p>
          <a:p>
            <a:pPr marL="12700" marR="331470">
              <a:lnSpc>
                <a:spcPct val="100000"/>
              </a:lnSpc>
              <a:spcBef>
                <a:spcPts val="605"/>
              </a:spcBef>
            </a:pPr>
            <a:r>
              <a:rPr lang="ru-RU" sz="120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Обновлены антикризисные программы для малого и среднего предпринимательства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микрозаймы «Универсальный», «Оптимальный» и «Персональный»</a:t>
            </a:r>
          </a:p>
          <a:p>
            <a:pPr marL="12700" marR="331470">
              <a:lnSpc>
                <a:spcPct val="100000"/>
              </a:lnSpc>
              <a:spcBef>
                <a:spcPts val="605"/>
              </a:spcBef>
            </a:pPr>
            <a:endParaRPr lang="ru-RU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331470">
              <a:lnSpc>
                <a:spcPct val="100000"/>
              </a:lnSpc>
              <a:spcBef>
                <a:spcPts val="605"/>
              </a:spcBef>
            </a:pPr>
            <a:endParaRPr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87623" y="1741530"/>
            <a:ext cx="228599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95471" y="2173566"/>
            <a:ext cx="228599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06950"/>
            <a:ext cx="1802891" cy="30510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4588" y="1901951"/>
            <a:ext cx="1696720" cy="1696720"/>
          </a:xfrm>
          <a:custGeom>
            <a:avLst/>
            <a:gdLst/>
            <a:ahLst/>
            <a:cxnLst/>
            <a:rect l="l" t="t" r="r" b="b"/>
            <a:pathLst>
              <a:path w="1696720" h="1696720">
                <a:moveTo>
                  <a:pt x="848106" y="0"/>
                </a:moveTo>
                <a:lnTo>
                  <a:pt x="799981" y="1342"/>
                </a:lnTo>
                <a:lnTo>
                  <a:pt x="752560" y="5322"/>
                </a:lnTo>
                <a:lnTo>
                  <a:pt x="705916" y="11868"/>
                </a:lnTo>
                <a:lnTo>
                  <a:pt x="660118" y="20909"/>
                </a:lnTo>
                <a:lnTo>
                  <a:pt x="615239" y="32372"/>
                </a:lnTo>
                <a:lnTo>
                  <a:pt x="571351" y="46186"/>
                </a:lnTo>
                <a:lnTo>
                  <a:pt x="528525" y="62280"/>
                </a:lnTo>
                <a:lnTo>
                  <a:pt x="486833" y="80581"/>
                </a:lnTo>
                <a:lnTo>
                  <a:pt x="446345" y="101019"/>
                </a:lnTo>
                <a:lnTo>
                  <a:pt x="407135" y="123521"/>
                </a:lnTo>
                <a:lnTo>
                  <a:pt x="369274" y="148016"/>
                </a:lnTo>
                <a:lnTo>
                  <a:pt x="332832" y="174433"/>
                </a:lnTo>
                <a:lnTo>
                  <a:pt x="297882" y="202700"/>
                </a:lnTo>
                <a:lnTo>
                  <a:pt x="264496" y="232745"/>
                </a:lnTo>
                <a:lnTo>
                  <a:pt x="232745" y="264496"/>
                </a:lnTo>
                <a:lnTo>
                  <a:pt x="202700" y="297882"/>
                </a:lnTo>
                <a:lnTo>
                  <a:pt x="174433" y="332832"/>
                </a:lnTo>
                <a:lnTo>
                  <a:pt x="148016" y="369274"/>
                </a:lnTo>
                <a:lnTo>
                  <a:pt x="123521" y="407135"/>
                </a:lnTo>
                <a:lnTo>
                  <a:pt x="101019" y="446345"/>
                </a:lnTo>
                <a:lnTo>
                  <a:pt x="80581" y="486833"/>
                </a:lnTo>
                <a:lnTo>
                  <a:pt x="62280" y="528525"/>
                </a:lnTo>
                <a:lnTo>
                  <a:pt x="46186" y="571351"/>
                </a:lnTo>
                <a:lnTo>
                  <a:pt x="32372" y="615239"/>
                </a:lnTo>
                <a:lnTo>
                  <a:pt x="20909" y="660118"/>
                </a:lnTo>
                <a:lnTo>
                  <a:pt x="11868" y="705916"/>
                </a:lnTo>
                <a:lnTo>
                  <a:pt x="5322" y="752560"/>
                </a:lnTo>
                <a:lnTo>
                  <a:pt x="1342" y="799981"/>
                </a:lnTo>
                <a:lnTo>
                  <a:pt x="0" y="848106"/>
                </a:lnTo>
                <a:lnTo>
                  <a:pt x="1342" y="896230"/>
                </a:lnTo>
                <a:lnTo>
                  <a:pt x="5322" y="943651"/>
                </a:lnTo>
                <a:lnTo>
                  <a:pt x="11868" y="990295"/>
                </a:lnTo>
                <a:lnTo>
                  <a:pt x="20909" y="1036093"/>
                </a:lnTo>
                <a:lnTo>
                  <a:pt x="32372" y="1080972"/>
                </a:lnTo>
                <a:lnTo>
                  <a:pt x="46186" y="1124860"/>
                </a:lnTo>
                <a:lnTo>
                  <a:pt x="62280" y="1167686"/>
                </a:lnTo>
                <a:lnTo>
                  <a:pt x="80581" y="1209378"/>
                </a:lnTo>
                <a:lnTo>
                  <a:pt x="101019" y="1249866"/>
                </a:lnTo>
                <a:lnTo>
                  <a:pt x="123521" y="1289076"/>
                </a:lnTo>
                <a:lnTo>
                  <a:pt x="148016" y="1326937"/>
                </a:lnTo>
                <a:lnTo>
                  <a:pt x="174433" y="1363379"/>
                </a:lnTo>
                <a:lnTo>
                  <a:pt x="202700" y="1398329"/>
                </a:lnTo>
                <a:lnTo>
                  <a:pt x="232745" y="1431715"/>
                </a:lnTo>
                <a:lnTo>
                  <a:pt x="264496" y="1463466"/>
                </a:lnTo>
                <a:lnTo>
                  <a:pt x="297882" y="1493511"/>
                </a:lnTo>
                <a:lnTo>
                  <a:pt x="332832" y="1521778"/>
                </a:lnTo>
                <a:lnTo>
                  <a:pt x="369274" y="1548195"/>
                </a:lnTo>
                <a:lnTo>
                  <a:pt x="407135" y="1572690"/>
                </a:lnTo>
                <a:lnTo>
                  <a:pt x="446345" y="1595192"/>
                </a:lnTo>
                <a:lnTo>
                  <a:pt x="486833" y="1615630"/>
                </a:lnTo>
                <a:lnTo>
                  <a:pt x="528525" y="1633931"/>
                </a:lnTo>
                <a:lnTo>
                  <a:pt x="571351" y="1650025"/>
                </a:lnTo>
                <a:lnTo>
                  <a:pt x="615239" y="1663839"/>
                </a:lnTo>
                <a:lnTo>
                  <a:pt x="660118" y="1675302"/>
                </a:lnTo>
                <a:lnTo>
                  <a:pt x="705916" y="1684343"/>
                </a:lnTo>
                <a:lnTo>
                  <a:pt x="752560" y="1690889"/>
                </a:lnTo>
                <a:lnTo>
                  <a:pt x="799981" y="1694869"/>
                </a:lnTo>
                <a:lnTo>
                  <a:pt x="848106" y="1696212"/>
                </a:lnTo>
                <a:lnTo>
                  <a:pt x="896230" y="1694869"/>
                </a:lnTo>
                <a:lnTo>
                  <a:pt x="943651" y="1690889"/>
                </a:lnTo>
                <a:lnTo>
                  <a:pt x="990295" y="1684343"/>
                </a:lnTo>
                <a:lnTo>
                  <a:pt x="1036093" y="1675302"/>
                </a:lnTo>
                <a:lnTo>
                  <a:pt x="1080972" y="1663839"/>
                </a:lnTo>
                <a:lnTo>
                  <a:pt x="1124860" y="1650025"/>
                </a:lnTo>
                <a:lnTo>
                  <a:pt x="1167686" y="1633931"/>
                </a:lnTo>
                <a:lnTo>
                  <a:pt x="1209378" y="1615630"/>
                </a:lnTo>
                <a:lnTo>
                  <a:pt x="1249866" y="1595192"/>
                </a:lnTo>
                <a:lnTo>
                  <a:pt x="1289076" y="1572690"/>
                </a:lnTo>
                <a:lnTo>
                  <a:pt x="1326937" y="1548195"/>
                </a:lnTo>
                <a:lnTo>
                  <a:pt x="1363379" y="1521778"/>
                </a:lnTo>
                <a:lnTo>
                  <a:pt x="1398329" y="1493511"/>
                </a:lnTo>
                <a:lnTo>
                  <a:pt x="1431715" y="1463466"/>
                </a:lnTo>
                <a:lnTo>
                  <a:pt x="1463466" y="1431715"/>
                </a:lnTo>
                <a:lnTo>
                  <a:pt x="1493511" y="1398329"/>
                </a:lnTo>
                <a:lnTo>
                  <a:pt x="1521778" y="1363379"/>
                </a:lnTo>
                <a:lnTo>
                  <a:pt x="1548195" y="1326937"/>
                </a:lnTo>
                <a:lnTo>
                  <a:pt x="1572690" y="1289076"/>
                </a:lnTo>
                <a:lnTo>
                  <a:pt x="1595192" y="1249866"/>
                </a:lnTo>
                <a:lnTo>
                  <a:pt x="1615630" y="1209378"/>
                </a:lnTo>
                <a:lnTo>
                  <a:pt x="1633931" y="1167686"/>
                </a:lnTo>
                <a:lnTo>
                  <a:pt x="1650025" y="1124860"/>
                </a:lnTo>
                <a:lnTo>
                  <a:pt x="1663839" y="1080972"/>
                </a:lnTo>
                <a:lnTo>
                  <a:pt x="1675302" y="1036093"/>
                </a:lnTo>
                <a:lnTo>
                  <a:pt x="1684343" y="990295"/>
                </a:lnTo>
                <a:lnTo>
                  <a:pt x="1690889" y="943651"/>
                </a:lnTo>
                <a:lnTo>
                  <a:pt x="1694869" y="896230"/>
                </a:lnTo>
                <a:lnTo>
                  <a:pt x="1696212" y="848106"/>
                </a:lnTo>
                <a:lnTo>
                  <a:pt x="1694869" y="799981"/>
                </a:lnTo>
                <a:lnTo>
                  <a:pt x="1690889" y="752560"/>
                </a:lnTo>
                <a:lnTo>
                  <a:pt x="1684343" y="705916"/>
                </a:lnTo>
                <a:lnTo>
                  <a:pt x="1675302" y="660118"/>
                </a:lnTo>
                <a:lnTo>
                  <a:pt x="1663839" y="615239"/>
                </a:lnTo>
                <a:lnTo>
                  <a:pt x="1650025" y="571351"/>
                </a:lnTo>
                <a:lnTo>
                  <a:pt x="1633931" y="528525"/>
                </a:lnTo>
                <a:lnTo>
                  <a:pt x="1615630" y="486833"/>
                </a:lnTo>
                <a:lnTo>
                  <a:pt x="1595192" y="446345"/>
                </a:lnTo>
                <a:lnTo>
                  <a:pt x="1572690" y="407135"/>
                </a:lnTo>
                <a:lnTo>
                  <a:pt x="1548195" y="369274"/>
                </a:lnTo>
                <a:lnTo>
                  <a:pt x="1521778" y="332832"/>
                </a:lnTo>
                <a:lnTo>
                  <a:pt x="1493511" y="297882"/>
                </a:lnTo>
                <a:lnTo>
                  <a:pt x="1463466" y="264496"/>
                </a:lnTo>
                <a:lnTo>
                  <a:pt x="1431715" y="232745"/>
                </a:lnTo>
                <a:lnTo>
                  <a:pt x="1398329" y="202700"/>
                </a:lnTo>
                <a:lnTo>
                  <a:pt x="1363379" y="174433"/>
                </a:lnTo>
                <a:lnTo>
                  <a:pt x="1326937" y="148016"/>
                </a:lnTo>
                <a:lnTo>
                  <a:pt x="1289076" y="123521"/>
                </a:lnTo>
                <a:lnTo>
                  <a:pt x="1249866" y="101019"/>
                </a:lnTo>
                <a:lnTo>
                  <a:pt x="1209378" y="80581"/>
                </a:lnTo>
                <a:lnTo>
                  <a:pt x="1167686" y="62280"/>
                </a:lnTo>
                <a:lnTo>
                  <a:pt x="1124860" y="46186"/>
                </a:lnTo>
                <a:lnTo>
                  <a:pt x="1080972" y="32372"/>
                </a:lnTo>
                <a:lnTo>
                  <a:pt x="1036093" y="20909"/>
                </a:lnTo>
                <a:lnTo>
                  <a:pt x="990295" y="11868"/>
                </a:lnTo>
                <a:lnTo>
                  <a:pt x="943651" y="5322"/>
                </a:lnTo>
                <a:lnTo>
                  <a:pt x="896230" y="1342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1852" y="2127544"/>
            <a:ext cx="1280160" cy="11475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96995" y="2670545"/>
            <a:ext cx="227075" cy="2270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28078" y="745694"/>
            <a:ext cx="7844841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>
                <a:solidFill>
                  <a:srgbClr val="552111"/>
                </a:solidFill>
                <a:latin typeface="Arial Black" panose="020B0A04020102020204" pitchFamily="34" charset="0"/>
              </a:rPr>
              <a:t>Региональная </a:t>
            </a:r>
            <a:r>
              <a:rPr lang="ru-RU" spc="-10" dirty="0">
                <a:solidFill>
                  <a:srgbClr val="552111"/>
                </a:solidFill>
                <a:latin typeface="Arial Black" panose="020B0A04020102020204" pitchFamily="34" charset="0"/>
              </a:rPr>
              <a:t>финансовая</a:t>
            </a:r>
            <a:r>
              <a:rPr lang="ru-RU" spc="-15" dirty="0">
                <a:solidFill>
                  <a:srgbClr val="552111"/>
                </a:solidFill>
                <a:latin typeface="Arial Black" panose="020B0A04020102020204" pitchFamily="34" charset="0"/>
              </a:rPr>
              <a:t> поддержка </a:t>
            </a:r>
            <a:br>
              <a:rPr lang="ru-RU" spc="-15" dirty="0">
                <a:solidFill>
                  <a:srgbClr val="552111"/>
                </a:solidFill>
                <a:latin typeface="Arial Black" panose="020B0A04020102020204" pitchFamily="34" charset="0"/>
              </a:rPr>
            </a:br>
            <a:r>
              <a:rPr sz="14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</a:t>
            </a:r>
            <a:r>
              <a:rPr sz="14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 </a:t>
            </a:r>
            <a:r>
              <a:rPr sz="14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«ГФСО» </a:t>
            </a:r>
            <a:r>
              <a:rPr sz="14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z="14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СМСП, </a:t>
            </a:r>
            <a:r>
              <a:rPr sz="14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включенных в </a:t>
            </a:r>
            <a:r>
              <a:rPr sz="14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реестр</a:t>
            </a:r>
            <a:r>
              <a:rPr sz="14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</a:p>
        </p:txBody>
      </p:sp>
      <p:sp>
        <p:nvSpPr>
          <p:cNvPr id="12" name="object 12"/>
          <p:cNvSpPr/>
          <p:nvPr/>
        </p:nvSpPr>
        <p:spPr>
          <a:xfrm>
            <a:off x="3082852" y="3429000"/>
            <a:ext cx="228599" cy="227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95471" y="3925979"/>
            <a:ext cx="228599" cy="2270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96995" y="4358015"/>
            <a:ext cx="227075" cy="227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ECE29AB2-208B-444E-8FDD-7C1C270BFF08}"/>
              </a:ext>
            </a:extLst>
          </p:cNvPr>
          <p:cNvSpPr/>
          <p:nvPr/>
        </p:nvSpPr>
        <p:spPr>
          <a:xfrm>
            <a:off x="3095471" y="5434066"/>
            <a:ext cx="3875248" cy="1436291"/>
          </a:xfrm>
          <a:prstGeom prst="rect">
            <a:avLst/>
          </a:prstGeom>
          <a:solidFill>
            <a:srgbClr val="CD9966"/>
          </a:solidFill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«ГФСО»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www.gfso.ru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Самара: 8 937 989 50 77 (доб.1), gfso@gfso.ru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Тольятти: 8 937 989 50 77 (доб .2), </a:t>
            </a: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togl@gfso.ru</a:t>
            </a:r>
            <a:endParaRPr lang="ru-RU" sz="1200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80059" lvl="0">
              <a:spcBef>
                <a:spcPts val="100"/>
              </a:spcBef>
            </a:pPr>
            <a:endParaRPr lang="ru-RU" sz="1200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bject 14">
            <a:extLst>
              <a:ext uri="{FF2B5EF4-FFF2-40B4-BE49-F238E27FC236}">
                <a16:creationId xmlns="" xmlns:a16="http://schemas.microsoft.com/office/drawing/2014/main" id="{564448EB-B41B-431F-B42A-0FD5DD3F2109}"/>
              </a:ext>
            </a:extLst>
          </p:cNvPr>
          <p:cNvSpPr/>
          <p:nvPr/>
        </p:nvSpPr>
        <p:spPr>
          <a:xfrm>
            <a:off x="3096995" y="4790051"/>
            <a:ext cx="227075" cy="2270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4AD5691-5369-49E0-BC4A-6FBA3DF0A74C}"/>
              </a:ext>
            </a:extLst>
          </p:cNvPr>
          <p:cNvSpPr/>
          <p:nvPr/>
        </p:nvSpPr>
        <p:spPr>
          <a:xfrm>
            <a:off x="7380448" y="5434066"/>
            <a:ext cx="3875248" cy="1461939"/>
          </a:xfrm>
          <a:prstGeom prst="rect">
            <a:avLst/>
          </a:prstGeom>
          <a:solidFill>
            <a:srgbClr val="CD9966"/>
          </a:solidFill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«Мой бизнес»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Самара: 8 (846) 205-71-34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Тольятти: 8 (848) 251-21-21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Сызрань: 8 (846) 437-31-58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Отрадный: 8 (846) 625-06-31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центр: 8 (846) 205-71-34</a:t>
            </a:r>
          </a:p>
          <a:p>
            <a:pPr marL="12700" marR="480059" lvl="0">
              <a:spcBef>
                <a:spcPts val="100"/>
              </a:spcBef>
            </a:pPr>
            <a:endParaRPr lang="ru-RU" sz="1200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B140755-3117-457D-87E0-9B409D81F7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690" y="-1"/>
            <a:ext cx="6856621" cy="685938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F2DAA0C-7E45-466A-899F-B09DC5164C5B}"/>
              </a:ext>
            </a:extLst>
          </p:cNvPr>
          <p:cNvSpPr/>
          <p:nvPr/>
        </p:nvSpPr>
        <p:spPr>
          <a:xfrm>
            <a:off x="9513749" y="3405612"/>
            <a:ext cx="2695729" cy="1238801"/>
          </a:xfrm>
          <a:prstGeom prst="rect">
            <a:avLst/>
          </a:prstGeom>
          <a:solidFill>
            <a:srgbClr val="CD9966"/>
          </a:solidFill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«ГФСО»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www.gfso.ru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Самара: 8 937 989 50 77 (доб.1), gfso@gfso.ru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Тольятти: 8 937 989 50 77 (доб .2), togl@gfso.ru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2818C1AD-D1B4-4909-8097-22DF7931974D}"/>
              </a:ext>
            </a:extLst>
          </p:cNvPr>
          <p:cNvSpPr/>
          <p:nvPr/>
        </p:nvSpPr>
        <p:spPr>
          <a:xfrm>
            <a:off x="9513748" y="4863213"/>
            <a:ext cx="2695729" cy="1449115"/>
          </a:xfrm>
          <a:prstGeom prst="rect">
            <a:avLst/>
          </a:prstGeom>
          <a:solidFill>
            <a:srgbClr val="CD9966"/>
          </a:solidFill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«Мой бизнес»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Самара: 8 (846) 205-71-34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Тольятти: 8 (848) 251-21-21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Сызрань: 8 (846) 437-31-58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Отрадный: 8 (846) 625-06-31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центр: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(846) 205-71-34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E3B7829C-1B18-40C1-B56A-0EFDFE1A19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380" y="0"/>
            <a:ext cx="6855241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7BAF6EA-7121-44E1-858E-CE466CE0F502}"/>
              </a:ext>
            </a:extLst>
          </p:cNvPr>
          <p:cNvSpPr/>
          <p:nvPr/>
        </p:nvSpPr>
        <p:spPr>
          <a:xfrm>
            <a:off x="9496271" y="3495399"/>
            <a:ext cx="2695729" cy="1238801"/>
          </a:xfrm>
          <a:prstGeom prst="rect">
            <a:avLst/>
          </a:prstGeom>
          <a:solidFill>
            <a:srgbClr val="CD9966"/>
          </a:solidFill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«ГФСО»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www.gfso.ru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Самара: 8 937 989 50 77 (доб.1), gfso@gfso.ru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Тольятти: 8 937 989 50 77 (доб .2), togl@gfso.ru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F8F21D7-780B-4F2E-A4E5-728661488C8B}"/>
              </a:ext>
            </a:extLst>
          </p:cNvPr>
          <p:cNvSpPr/>
          <p:nvPr/>
        </p:nvSpPr>
        <p:spPr>
          <a:xfrm>
            <a:off x="9496270" y="4953000"/>
            <a:ext cx="2695729" cy="1449115"/>
          </a:xfrm>
          <a:prstGeom prst="rect">
            <a:avLst/>
          </a:prstGeom>
          <a:solidFill>
            <a:srgbClr val="CD9966"/>
          </a:solidFill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«Мой бизнес»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Самара: 8 (846) 205-71-34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Тольятти: 8 (848) 251-21-21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Сызрань: 8 (846) 437-31-58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Отрадный: 8 (846) 625-06-31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центр: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(846) 205-71-34</a:t>
            </a:r>
          </a:p>
        </p:txBody>
      </p:sp>
    </p:spTree>
    <p:extLst>
      <p:ext uri="{BB962C8B-B14F-4D97-AF65-F5344CB8AC3E}">
        <p14:creationId xmlns:p14="http://schemas.microsoft.com/office/powerpoint/2010/main" val="349743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B0232F3-85E2-4FE4-A187-E1DEBCDA0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70" y="0"/>
            <a:ext cx="6858000" cy="68580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9F8F21D7-780B-4F2E-A4E5-728661488C8B}"/>
              </a:ext>
            </a:extLst>
          </p:cNvPr>
          <p:cNvSpPr/>
          <p:nvPr/>
        </p:nvSpPr>
        <p:spPr>
          <a:xfrm>
            <a:off x="9496270" y="4953000"/>
            <a:ext cx="2695729" cy="1449115"/>
          </a:xfrm>
          <a:prstGeom prst="rect">
            <a:avLst/>
          </a:prstGeom>
          <a:solidFill>
            <a:srgbClr val="CD9966"/>
          </a:solidFill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Центры «Мой бизнес»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Самара: 8 (846) 205-71-34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Тольятти: 8 (848) 251-21-21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Сызрань: 8 (846) 437-31-58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Отрадный: 8 (846) 625-06-31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центр: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(846) 205-71-34</a:t>
            </a:r>
          </a:p>
        </p:txBody>
      </p:sp>
    </p:spTree>
    <p:extLst>
      <p:ext uri="{BB962C8B-B14F-4D97-AF65-F5344CB8AC3E}">
        <p14:creationId xmlns:p14="http://schemas.microsoft.com/office/powerpoint/2010/main" val="2009570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="" xmlns:a16="http://schemas.microsoft.com/office/drawing/2014/main" id="{A59A1279-0758-4E55-ADEB-1FF87F4E5A71}"/>
              </a:ext>
            </a:extLst>
          </p:cNvPr>
          <p:cNvSpPr/>
          <p:nvPr/>
        </p:nvSpPr>
        <p:spPr>
          <a:xfrm>
            <a:off x="3048" y="-5281"/>
            <a:ext cx="12188952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2">
            <a:extLst>
              <a:ext uri="{FF2B5EF4-FFF2-40B4-BE49-F238E27FC236}">
                <a16:creationId xmlns="" xmlns:a16="http://schemas.microsoft.com/office/drawing/2014/main" id="{1F141B0D-52CF-44D6-B710-C23EBA473EA9}"/>
              </a:ext>
            </a:extLst>
          </p:cNvPr>
          <p:cNvSpPr txBox="1"/>
          <p:nvPr/>
        </p:nvSpPr>
        <p:spPr>
          <a:xfrm>
            <a:off x="2895600" y="1862262"/>
            <a:ext cx="8972041" cy="4516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80059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Заемщику</a:t>
            </a:r>
          </a:p>
          <a:p>
            <a:pPr marL="241300" marR="480059" indent="-228600">
              <a:lnSpc>
                <a:spcPct val="100000"/>
              </a:lnSpc>
              <a:spcBef>
                <a:spcPts val="100"/>
              </a:spcBef>
              <a:buClr>
                <a:srgbClr val="E8452B"/>
              </a:buClr>
              <a:buFont typeface="+mj-lt"/>
              <a:buAutoNum type="arabicPeriod"/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Физическое лицо, в том числе ИП, применяющее специальный налоговый режим «Налог на профессиональный доход»</a:t>
            </a:r>
          </a:p>
          <a:p>
            <a:pPr marL="241300" marR="480059" indent="-228600">
              <a:lnSpc>
                <a:spcPct val="100000"/>
              </a:lnSpc>
              <a:spcBef>
                <a:spcPts val="100"/>
              </a:spcBef>
              <a:buClr>
                <a:srgbClr val="E8452B"/>
              </a:buClr>
              <a:buFont typeface="+mj-lt"/>
              <a:buAutoNum type="arabicPeriod"/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Заявляемый доход от текущей деятельности покрывает расходы на обслуживание и погашение кредита</a:t>
            </a:r>
          </a:p>
          <a:p>
            <a:pPr marL="241300" marR="480059" indent="-228600">
              <a:lnSpc>
                <a:spcPct val="100000"/>
              </a:lnSpc>
              <a:spcBef>
                <a:spcPts val="100"/>
              </a:spcBef>
              <a:buClr>
                <a:srgbClr val="E8452B"/>
              </a:buClr>
              <a:buFont typeface="+mj-lt"/>
              <a:buAutoNum type="arabicPeriod"/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Требования, предусмотренные ч.2 ст.4 Федерального закона №422-ФЗ</a:t>
            </a:r>
          </a:p>
          <a:p>
            <a:pPr marL="241300" marR="480059" indent="-228600">
              <a:lnSpc>
                <a:spcPct val="100000"/>
              </a:lnSpc>
              <a:spcBef>
                <a:spcPts val="100"/>
              </a:spcBef>
              <a:buClr>
                <a:srgbClr val="E8452B"/>
              </a:buClr>
              <a:buFont typeface="+mj-lt"/>
              <a:buAutoNum type="arabicPeriod"/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у Заемщика отрицательной кредитной истории</a:t>
            </a:r>
          </a:p>
          <a:p>
            <a:pPr marL="12700" marR="480059">
              <a:lnSpc>
                <a:spcPct val="100000"/>
              </a:lnSpc>
              <a:spcBef>
                <a:spcPts val="100"/>
              </a:spcBef>
            </a:pPr>
            <a:endParaRPr lang="ru-RU" sz="1200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80059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кредита: </a:t>
            </a:r>
            <a:r>
              <a:rPr lang="ru-RU" sz="1200" b="1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50 тысяч до 5 </a:t>
            </a:r>
            <a:r>
              <a:rPr lang="ru-RU" sz="1200" b="1" spc="-5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endParaRPr lang="ru-RU" sz="1200" b="1" spc="-5" dirty="0">
              <a:solidFill>
                <a:srgbClr val="E845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80059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регистрации Заемщика на дату подачи заявки: </a:t>
            </a:r>
            <a:r>
              <a:rPr lang="ru-RU" sz="12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0 месяцев</a:t>
            </a:r>
          </a:p>
          <a:p>
            <a:pPr marL="12700" marR="480059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процентной ставки по кредиту: </a:t>
            </a:r>
            <a:r>
              <a:rPr lang="ru-RU" sz="12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7.5%</a:t>
            </a:r>
          </a:p>
          <a:p>
            <a:pPr marL="12700" marR="480059">
              <a:lnSpc>
                <a:spcPct val="100000"/>
              </a:lnSpc>
              <a:spcBef>
                <a:spcPts val="100"/>
              </a:spcBef>
            </a:pPr>
            <a:endParaRPr lang="ru-RU" sz="1200" spc="-5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480059" indent="-171450">
              <a:lnSpc>
                <a:spcPct val="100000"/>
              </a:lnSpc>
              <a:spcBef>
                <a:spcPts val="100"/>
              </a:spcBef>
              <a:buClr>
                <a:srgbClr val="E8452B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сумме кредита </a:t>
            </a:r>
            <a:r>
              <a:rPr lang="ru-RU" sz="1200" b="1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свыше 1 </a:t>
            </a:r>
            <a:r>
              <a:rPr lang="ru-RU" sz="1200" b="1" spc="-5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r>
              <a:rPr lang="ru-RU" sz="1200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в объеме </a:t>
            </a:r>
            <a:r>
              <a:rPr lang="ru-RU" sz="12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70% </a:t>
            </a: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суммы кредита одним или несколькими видами обеспечения из ниже перечисленных:</a:t>
            </a:r>
          </a:p>
          <a:p>
            <a:pPr marL="184150" marR="480059" indent="-171450">
              <a:lnSpc>
                <a:spcPct val="100000"/>
              </a:lnSpc>
              <a:spcBef>
                <a:spcPts val="100"/>
              </a:spcBef>
              <a:buClr>
                <a:srgbClr val="CD9966"/>
              </a:buClr>
              <a:buFont typeface="Wingdings" panose="05000000000000000000" pitchFamily="2" charset="2"/>
              <a:buChar char="ü"/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поручительство региональных гарантийных организаций</a:t>
            </a:r>
          </a:p>
          <a:p>
            <a:pPr marL="184150" marR="480059" indent="-171450">
              <a:lnSpc>
                <a:spcPct val="100000"/>
              </a:lnSpc>
              <a:spcBef>
                <a:spcPts val="100"/>
              </a:spcBef>
              <a:buClr>
                <a:srgbClr val="CD9966"/>
              </a:buClr>
              <a:buFont typeface="Wingdings" panose="05000000000000000000" pitchFamily="2" charset="2"/>
              <a:buChar char="ü"/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независимая гарантия АО «Корпорация «МСП»</a:t>
            </a:r>
          </a:p>
          <a:p>
            <a:pPr marL="184150" marR="480059" indent="-171450">
              <a:lnSpc>
                <a:spcPct val="100000"/>
              </a:lnSpc>
              <a:spcBef>
                <a:spcPts val="100"/>
              </a:spcBef>
              <a:buClr>
                <a:srgbClr val="CD9966"/>
              </a:buClr>
              <a:buFont typeface="Wingdings" panose="05000000000000000000" pitchFamily="2" charset="2"/>
              <a:buChar char="ü"/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залог недвижимого имущества (приобретаемого за счет кредитных средств)</a:t>
            </a:r>
          </a:p>
          <a:p>
            <a:pPr marL="184150" marR="480059" indent="-171450">
              <a:lnSpc>
                <a:spcPct val="100000"/>
              </a:lnSpc>
              <a:spcBef>
                <a:spcPts val="100"/>
              </a:spcBef>
              <a:buClr>
                <a:srgbClr val="CD9966"/>
              </a:buClr>
              <a:buFont typeface="Wingdings" panose="05000000000000000000" pitchFamily="2" charset="2"/>
              <a:buChar char="ü"/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залог движимого имущества (приобретаемого за счет кредитных средств)</a:t>
            </a:r>
          </a:p>
          <a:p>
            <a:pPr marL="12700" marR="480059">
              <a:lnSpc>
                <a:spcPct val="100000"/>
              </a:lnSpc>
              <a:spcBef>
                <a:spcPts val="100"/>
              </a:spcBef>
            </a:pPr>
            <a:endParaRPr lang="ru-RU" sz="1200" spc="-5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80059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кредита</a:t>
            </a:r>
          </a:p>
          <a:p>
            <a:pPr marL="184150" marR="480059" indent="-171450">
              <a:lnSpc>
                <a:spcPct val="100000"/>
              </a:lnSpc>
              <a:spcBef>
                <a:spcPts val="100"/>
              </a:spcBef>
              <a:buClr>
                <a:srgbClr val="E8452B"/>
              </a:buClr>
              <a:buFont typeface="Arial" panose="020B0604020202020204" pitchFamily="34" charset="0"/>
              <a:buChar char="•"/>
            </a:pPr>
            <a:r>
              <a:rPr lang="ru-RU" sz="1200" b="1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50 тысяч до 1 млн рублей</a:t>
            </a:r>
            <a:r>
              <a:rPr lang="ru-RU" sz="1200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36 месяцев </a:t>
            </a: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(включительно)</a:t>
            </a:r>
          </a:p>
          <a:p>
            <a:pPr marL="184150" marR="480059" indent="-171450">
              <a:lnSpc>
                <a:spcPct val="100000"/>
              </a:lnSpc>
              <a:spcBef>
                <a:spcPts val="100"/>
              </a:spcBef>
              <a:buClr>
                <a:srgbClr val="E8452B"/>
              </a:buClr>
              <a:buFont typeface="Arial" panose="020B0604020202020204" pitchFamily="34" charset="0"/>
              <a:buChar char="•"/>
            </a:pPr>
            <a:r>
              <a:rPr lang="ru-RU" sz="1200" b="1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1 млн рублей до 5 млн рублей </a:t>
            </a: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60 месяцев </a:t>
            </a: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(включительно)</a:t>
            </a:r>
          </a:p>
          <a:p>
            <a:pPr marL="12700" marR="480059">
              <a:lnSpc>
                <a:spcPct val="100000"/>
              </a:lnSpc>
              <a:spcBef>
                <a:spcPts val="100"/>
              </a:spcBef>
            </a:pPr>
            <a:endParaRPr lang="ru-RU" sz="1200" spc="-5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80059">
              <a:lnSpc>
                <a:spcPct val="100000"/>
              </a:lnSpc>
              <a:spcBef>
                <a:spcPts val="100"/>
              </a:spcBef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Расчетный счет для оформления кредита может быть открыт в любом банке</a:t>
            </a:r>
            <a:endParaRPr sz="12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="" xmlns:a16="http://schemas.microsoft.com/office/drawing/2014/main" id="{D1E18FF0-C591-4A65-8D13-8BA01D77E75F}"/>
              </a:ext>
            </a:extLst>
          </p:cNvPr>
          <p:cNvSpPr txBox="1">
            <a:spLocks/>
          </p:cNvSpPr>
          <p:nvPr/>
        </p:nvSpPr>
        <p:spPr>
          <a:xfrm>
            <a:off x="928079" y="745694"/>
            <a:ext cx="7834922" cy="8258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ru-RU" sz="2400" kern="0" spc="-5" dirty="0">
                <a:solidFill>
                  <a:srgbClr val="552111"/>
                </a:solidFill>
                <a:latin typeface="Arial Black" panose="020B0A04020102020204" pitchFamily="34" charset="0"/>
              </a:rPr>
              <a:t>Кредит для самозанятых</a:t>
            </a:r>
          </a:p>
          <a:p>
            <a:pPr marL="12700">
              <a:spcBef>
                <a:spcPts val="100"/>
              </a:spcBef>
            </a:pPr>
            <a:r>
              <a:rPr lang="ru-RU" sz="1400" kern="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 Банк предоставляет самозанятым гражданам государственную финансовую поддержку — кредитование по максимально низкой ставке</a:t>
            </a:r>
            <a:endParaRPr lang="ru-RU" sz="1400" kern="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1A1942F1-07F5-4CF0-A668-7BDA40DAEF20}"/>
              </a:ext>
            </a:extLst>
          </p:cNvPr>
          <p:cNvSpPr/>
          <p:nvPr/>
        </p:nvSpPr>
        <p:spPr>
          <a:xfrm>
            <a:off x="7848600" y="3200400"/>
            <a:ext cx="3886200" cy="671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</a:p>
          <a:p>
            <a:pPr marL="184150" marR="480059" lvl="0" indent="-171450">
              <a:spcBef>
                <a:spcPts val="100"/>
              </a:spcBef>
              <a:buClr>
                <a:srgbClr val="E8452B"/>
              </a:buClr>
              <a:buFont typeface="Arial" panose="020B0604020202020204" pitchFamily="34" charset="0"/>
              <a:buChar char="•"/>
            </a:pP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сумме кредита </a:t>
            </a:r>
            <a:r>
              <a:rPr lang="ru-RU" sz="1200" b="1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</a:t>
            </a:r>
            <a:r>
              <a:rPr lang="ru-RU" sz="1200" b="1" spc="-5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млн.рублей</a:t>
            </a:r>
            <a:endParaRPr lang="ru-RU" sz="1200" b="1" spc="-5" dirty="0">
              <a:solidFill>
                <a:srgbClr val="E845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480059" lvl="0" indent="-171450">
              <a:spcBef>
                <a:spcPts val="100"/>
              </a:spcBef>
              <a:buClr>
                <a:srgbClr val="CD9966"/>
              </a:buClr>
              <a:buFont typeface="Wingdings" panose="05000000000000000000" pitchFamily="2" charset="2"/>
              <a:buChar char="ü"/>
            </a:pPr>
            <a:r>
              <a:rPr lang="ru-RU" sz="1200" spc="-5" dirty="0">
                <a:solidFill>
                  <a:srgbClr val="CD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залога и поручительства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0C61EEE3-F1D4-43E1-B26B-DDEE9C6B7BC4}"/>
              </a:ext>
            </a:extLst>
          </p:cNvPr>
          <p:cNvSpPr/>
          <p:nvPr/>
        </p:nvSpPr>
        <p:spPr>
          <a:xfrm>
            <a:off x="8685275" y="5500863"/>
            <a:ext cx="3505200" cy="869469"/>
          </a:xfrm>
          <a:prstGeom prst="rect">
            <a:avLst/>
          </a:prstGeom>
          <a:solidFill>
            <a:srgbClr val="CD9966"/>
          </a:solidFill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менеджер 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кредитованию самозанятых: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Храмцов, моб. </a:t>
            </a:r>
            <a:r>
              <a:rPr lang="ru-RU" sz="1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(963) 716-47-97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Hramtsov@mspbank.ru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B1B1F82B-D8F9-4D0D-BCF6-1CF6D9B1573B}"/>
              </a:ext>
            </a:extLst>
          </p:cNvPr>
          <p:cNvSpPr/>
          <p:nvPr/>
        </p:nvSpPr>
        <p:spPr>
          <a:xfrm>
            <a:off x="8675848" y="5509414"/>
            <a:ext cx="3516152" cy="869469"/>
          </a:xfrm>
          <a:prstGeom prst="rect">
            <a:avLst/>
          </a:prstGeom>
          <a:solidFill>
            <a:srgbClr val="CD9966"/>
          </a:solidFill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менеджер 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кредитованию самозанятых: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 Храмцов, моб. </a:t>
            </a:r>
            <a:r>
              <a:rPr lang="ru-RU" sz="1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(963) 716-47-97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Hramtsov@mspbank.ru</a:t>
            </a:r>
          </a:p>
        </p:txBody>
      </p:sp>
    </p:spTree>
    <p:extLst>
      <p:ext uri="{BB962C8B-B14F-4D97-AF65-F5344CB8AC3E}">
        <p14:creationId xmlns:p14="http://schemas.microsoft.com/office/powerpoint/2010/main" val="2977328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1252" y="3604297"/>
            <a:ext cx="1824061" cy="3253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5474" y="755544"/>
            <a:ext cx="821852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latin typeface="Arial Black" panose="020B0A04020102020204" pitchFamily="34" charset="0"/>
              </a:rPr>
              <a:t>Арендные и </a:t>
            </a:r>
            <a:r>
              <a:rPr lang="ru-RU" spc="-10" dirty="0">
                <a:latin typeface="Arial Black" panose="020B0A04020102020204" pitchFamily="34" charset="0"/>
              </a:rPr>
              <a:t>имущественные</a:t>
            </a:r>
            <a:r>
              <a:rPr lang="ru-RU" spc="-70" dirty="0">
                <a:latin typeface="Arial Black" panose="020B0A04020102020204" pitchFamily="34" charset="0"/>
              </a:rPr>
              <a:t> </a:t>
            </a:r>
            <a:r>
              <a:rPr lang="ru-RU" spc="-10" dirty="0">
                <a:latin typeface="Arial Black" panose="020B0A04020102020204" pitchFamily="34" charset="0"/>
              </a:rPr>
              <a:t>отношения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408178" y="1310748"/>
            <a:ext cx="8348497" cy="49526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641350">
              <a:lnSpc>
                <a:spcPct val="100000"/>
              </a:lnSpc>
            </a:pPr>
            <a:r>
              <a:rPr sz="1200" b="1" spc="-1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ОТСРОЧКА </a:t>
            </a:r>
            <a:r>
              <a:rPr sz="1200" b="1" spc="-2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УПЛАТЫ </a:t>
            </a:r>
            <a:r>
              <a:rPr sz="12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АРЕНДНОЙ </a:t>
            </a:r>
            <a:r>
              <a:rPr sz="1200" b="1" spc="-2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ПЛАТЫ</a:t>
            </a:r>
            <a:r>
              <a:rPr sz="1200" b="1" spc="-2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 организациям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ИП из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пострадавших отраслей  экономики, предусмотренной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sz="1200" spc="-2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году.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условии, что </a:t>
            </a:r>
            <a:r>
              <a:rPr sz="12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аренды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 </a:t>
            </a:r>
            <a:r>
              <a:rPr sz="12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16.03.2020.  Доп. </a:t>
            </a:r>
            <a:r>
              <a:rPr sz="12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арендодатель должен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заключить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30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дня обращения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арендатора. 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с 1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2021 </a:t>
            </a:r>
            <a:r>
              <a:rPr sz="12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sz="12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2023 </a:t>
            </a:r>
            <a:r>
              <a:rPr sz="12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200" spc="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месяц, </a:t>
            </a:r>
            <a:r>
              <a:rPr sz="12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равными</a:t>
            </a:r>
            <a:r>
              <a:rPr sz="1200" spc="4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10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платежами</a:t>
            </a:r>
            <a:endParaRPr lang="ru-RU" sz="1200" spc="-1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415540" marR="641350">
              <a:lnSpc>
                <a:spcPct val="100000"/>
              </a:lnSpc>
            </a:pPr>
            <a:endParaRPr sz="12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</a:t>
            </a:r>
          </a:p>
          <a:p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1 марта 2021 года арендаторы </a:t>
            </a:r>
            <a:r>
              <a:rPr lang="ru-RU" sz="12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земельного участка, находящегося в собственности муниципалитета или                  Самаркой области, </a:t>
            </a:r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</a:t>
            </a:r>
            <a:r>
              <a:rPr lang="ru-RU" sz="12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потребовать пролонгации договоров при соблюдении следующих условий:</a:t>
            </a:r>
          </a:p>
          <a:p>
            <a:pPr marL="171450" indent="457200" algn="just">
              <a:buFontTx/>
              <a:buChar char="-"/>
            </a:pPr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 заключен до введения в регионе РПГЧС;</a:t>
            </a:r>
          </a:p>
          <a:p>
            <a:pPr marL="171450" indent="457200" algn="just">
              <a:buFontTx/>
              <a:buChar char="-"/>
            </a:pPr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момент обращения срок договора не истек, а арендодатель не предъявил иск о его расторжении;</a:t>
            </a:r>
          </a:p>
          <a:p>
            <a:pPr marL="171450" indent="457200" algn="just">
              <a:buFontTx/>
              <a:buChar char="-"/>
            </a:pPr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сведений о выявленных в рамках государственного земельного надзора и не устраненных при нарушениях использовании земельного участка</a:t>
            </a:r>
          </a:p>
          <a:p>
            <a:pPr marL="171450" algn="just"/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пролонгации определяется арендатором с учетом следующих ограничений:</a:t>
            </a:r>
          </a:p>
          <a:p>
            <a:pPr indent="457200" algn="just"/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если срок договора аренды 3 года и менее - не больше срока аренды, согласованного сторонами до его увеличения;</a:t>
            </a:r>
          </a:p>
          <a:p>
            <a:pPr indent="457200" algn="just"/>
            <a:r>
              <a:rPr lang="ru-RU"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если срок договора аренды больше трех лет - не больше трех лет.</a:t>
            </a:r>
          </a:p>
          <a:p>
            <a:pPr marL="2415540" marR="392430">
              <a:lnSpc>
                <a:spcPct val="100000"/>
              </a:lnSpc>
              <a:spcBef>
                <a:spcPts val="600"/>
              </a:spcBef>
            </a:pPr>
            <a:endParaRPr lang="ru-RU" sz="1200" b="1" spc="-10" dirty="0">
              <a:solidFill>
                <a:srgbClr val="EC523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392430">
              <a:lnSpc>
                <a:spcPct val="100000"/>
              </a:lnSpc>
              <a:spcBef>
                <a:spcPts val="600"/>
              </a:spcBef>
            </a:pPr>
            <a:r>
              <a:rPr sz="1200" b="1" spc="-10" dirty="0">
                <a:solidFill>
                  <a:srgbClr val="EC5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ОТСРОЧКА </a:t>
            </a:r>
            <a:r>
              <a:rPr sz="1200" b="1" spc="-15" dirty="0">
                <a:solidFill>
                  <a:srgbClr val="EC5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ПЛАТЕЖЕЙ </a:t>
            </a:r>
            <a:r>
              <a:rPr sz="1200" b="1" spc="-10" dirty="0">
                <a:solidFill>
                  <a:srgbClr val="EC5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sz="1200" b="1" dirty="0">
                <a:solidFill>
                  <a:srgbClr val="EC5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ВЫКУП </a:t>
            </a:r>
            <a:r>
              <a:rPr sz="1200" b="1" spc="-5" dirty="0">
                <a:solidFill>
                  <a:srgbClr val="EC5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АРЕНДУЕМОГО </a:t>
            </a:r>
            <a:r>
              <a:rPr sz="1200" b="1" spc="-10" dirty="0">
                <a:solidFill>
                  <a:srgbClr val="EC52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СМСП,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заключивших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купли-  </a:t>
            </a:r>
            <a:r>
              <a:rPr sz="12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продажи государственного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(муниципального) имущества </a:t>
            </a:r>
            <a:r>
              <a:rPr sz="12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введения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sz="1200" spc="-2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регионе</a:t>
            </a:r>
            <a:r>
              <a:rPr sz="1200" spc="114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режима</a:t>
            </a:r>
            <a:endParaRPr sz="12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повышенной </a:t>
            </a:r>
            <a:r>
              <a:rPr sz="12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готовности.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 </a:t>
            </a:r>
            <a:r>
              <a:rPr sz="1200" spc="-1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продавец имущества (РОИВ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ОМСУ) обязан</a:t>
            </a:r>
            <a:r>
              <a:rPr sz="1200" spc="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заключить</a:t>
            </a:r>
            <a:endParaRPr sz="12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СМСП – в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течение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даты поступления от </a:t>
            </a:r>
            <a:r>
              <a:rPr sz="12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него</a:t>
            </a:r>
            <a:r>
              <a:rPr sz="1200" spc="-6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обращения</a:t>
            </a:r>
            <a:endParaRPr lang="ru-RU" sz="1200" spc="-5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1200" spc="-5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1200" i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03.04.2020 № 439</a:t>
            </a:r>
          </a:p>
          <a:p>
            <a:pPr>
              <a:lnSpc>
                <a:spcPct val="100000"/>
              </a:lnSpc>
            </a:pPr>
            <a:r>
              <a:rPr lang="ru-RU" sz="1200" i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08.06.2020 № 166-ФЗ</a:t>
            </a:r>
          </a:p>
        </p:txBody>
      </p:sp>
      <p:sp>
        <p:nvSpPr>
          <p:cNvPr id="15" name="object 10"/>
          <p:cNvSpPr/>
          <p:nvPr/>
        </p:nvSpPr>
        <p:spPr>
          <a:xfrm>
            <a:off x="2967446" y="2611448"/>
            <a:ext cx="2286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0"/>
          <p:cNvSpPr/>
          <p:nvPr/>
        </p:nvSpPr>
        <p:spPr>
          <a:xfrm>
            <a:off x="2967446" y="4745048"/>
            <a:ext cx="228600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67446" y="1475084"/>
            <a:ext cx="2286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F06D0D9-E9C6-470F-9AAA-1A08C242209A}"/>
              </a:ext>
            </a:extLst>
          </p:cNvPr>
          <p:cNvSpPr/>
          <p:nvPr/>
        </p:nvSpPr>
        <p:spPr>
          <a:xfrm>
            <a:off x="8675848" y="5562600"/>
            <a:ext cx="3516152" cy="869469"/>
          </a:xfrm>
          <a:prstGeom prst="rect">
            <a:avLst/>
          </a:prstGeom>
          <a:solidFill>
            <a:srgbClr val="CD9966"/>
          </a:solidFill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имущественных отношений Самарской области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Самара, ул. Скляренко, 20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тел. (846) 263-40-83</a:t>
            </a:r>
            <a:endParaRPr lang="ru-RU" sz="1200" b="1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="" xmlns:a16="http://schemas.microsoft.com/office/drawing/2014/main" id="{C474B471-EC6C-4335-9CC4-09EECC90DA16}"/>
              </a:ext>
            </a:extLst>
          </p:cNvPr>
          <p:cNvSpPr/>
          <p:nvPr/>
        </p:nvSpPr>
        <p:spPr>
          <a:xfrm>
            <a:off x="757032" y="1589384"/>
            <a:ext cx="1696720" cy="1696720"/>
          </a:xfrm>
          <a:custGeom>
            <a:avLst/>
            <a:gdLst/>
            <a:ahLst/>
            <a:cxnLst/>
            <a:rect l="l" t="t" r="r" b="b"/>
            <a:pathLst>
              <a:path w="1696720" h="1696720">
                <a:moveTo>
                  <a:pt x="848106" y="0"/>
                </a:moveTo>
                <a:lnTo>
                  <a:pt x="799981" y="1342"/>
                </a:lnTo>
                <a:lnTo>
                  <a:pt x="752560" y="5322"/>
                </a:lnTo>
                <a:lnTo>
                  <a:pt x="705916" y="11868"/>
                </a:lnTo>
                <a:lnTo>
                  <a:pt x="660118" y="20909"/>
                </a:lnTo>
                <a:lnTo>
                  <a:pt x="615239" y="32372"/>
                </a:lnTo>
                <a:lnTo>
                  <a:pt x="571351" y="46186"/>
                </a:lnTo>
                <a:lnTo>
                  <a:pt x="528525" y="62280"/>
                </a:lnTo>
                <a:lnTo>
                  <a:pt x="486833" y="80581"/>
                </a:lnTo>
                <a:lnTo>
                  <a:pt x="446345" y="101019"/>
                </a:lnTo>
                <a:lnTo>
                  <a:pt x="407135" y="123521"/>
                </a:lnTo>
                <a:lnTo>
                  <a:pt x="369274" y="148016"/>
                </a:lnTo>
                <a:lnTo>
                  <a:pt x="332832" y="174433"/>
                </a:lnTo>
                <a:lnTo>
                  <a:pt x="297882" y="202700"/>
                </a:lnTo>
                <a:lnTo>
                  <a:pt x="264496" y="232745"/>
                </a:lnTo>
                <a:lnTo>
                  <a:pt x="232745" y="264496"/>
                </a:lnTo>
                <a:lnTo>
                  <a:pt x="202700" y="297882"/>
                </a:lnTo>
                <a:lnTo>
                  <a:pt x="174433" y="332832"/>
                </a:lnTo>
                <a:lnTo>
                  <a:pt x="148016" y="369274"/>
                </a:lnTo>
                <a:lnTo>
                  <a:pt x="123521" y="407135"/>
                </a:lnTo>
                <a:lnTo>
                  <a:pt x="101019" y="446345"/>
                </a:lnTo>
                <a:lnTo>
                  <a:pt x="80581" y="486833"/>
                </a:lnTo>
                <a:lnTo>
                  <a:pt x="62280" y="528525"/>
                </a:lnTo>
                <a:lnTo>
                  <a:pt x="46186" y="571351"/>
                </a:lnTo>
                <a:lnTo>
                  <a:pt x="32372" y="615239"/>
                </a:lnTo>
                <a:lnTo>
                  <a:pt x="20909" y="660118"/>
                </a:lnTo>
                <a:lnTo>
                  <a:pt x="11868" y="705916"/>
                </a:lnTo>
                <a:lnTo>
                  <a:pt x="5322" y="752560"/>
                </a:lnTo>
                <a:lnTo>
                  <a:pt x="1342" y="799981"/>
                </a:lnTo>
                <a:lnTo>
                  <a:pt x="0" y="848105"/>
                </a:lnTo>
                <a:lnTo>
                  <a:pt x="1342" y="896230"/>
                </a:lnTo>
                <a:lnTo>
                  <a:pt x="5322" y="943651"/>
                </a:lnTo>
                <a:lnTo>
                  <a:pt x="11868" y="990295"/>
                </a:lnTo>
                <a:lnTo>
                  <a:pt x="20909" y="1036093"/>
                </a:lnTo>
                <a:lnTo>
                  <a:pt x="32372" y="1080972"/>
                </a:lnTo>
                <a:lnTo>
                  <a:pt x="46186" y="1124860"/>
                </a:lnTo>
                <a:lnTo>
                  <a:pt x="62280" y="1167686"/>
                </a:lnTo>
                <a:lnTo>
                  <a:pt x="80581" y="1209378"/>
                </a:lnTo>
                <a:lnTo>
                  <a:pt x="101019" y="1249866"/>
                </a:lnTo>
                <a:lnTo>
                  <a:pt x="123521" y="1289076"/>
                </a:lnTo>
                <a:lnTo>
                  <a:pt x="148016" y="1326937"/>
                </a:lnTo>
                <a:lnTo>
                  <a:pt x="174433" y="1363379"/>
                </a:lnTo>
                <a:lnTo>
                  <a:pt x="202700" y="1398329"/>
                </a:lnTo>
                <a:lnTo>
                  <a:pt x="232745" y="1431715"/>
                </a:lnTo>
                <a:lnTo>
                  <a:pt x="264496" y="1463466"/>
                </a:lnTo>
                <a:lnTo>
                  <a:pt x="297882" y="1493511"/>
                </a:lnTo>
                <a:lnTo>
                  <a:pt x="332832" y="1521778"/>
                </a:lnTo>
                <a:lnTo>
                  <a:pt x="369274" y="1548195"/>
                </a:lnTo>
                <a:lnTo>
                  <a:pt x="407135" y="1572690"/>
                </a:lnTo>
                <a:lnTo>
                  <a:pt x="446345" y="1595192"/>
                </a:lnTo>
                <a:lnTo>
                  <a:pt x="486833" y="1615630"/>
                </a:lnTo>
                <a:lnTo>
                  <a:pt x="528525" y="1633931"/>
                </a:lnTo>
                <a:lnTo>
                  <a:pt x="571351" y="1650025"/>
                </a:lnTo>
                <a:lnTo>
                  <a:pt x="615239" y="1663839"/>
                </a:lnTo>
                <a:lnTo>
                  <a:pt x="660118" y="1675302"/>
                </a:lnTo>
                <a:lnTo>
                  <a:pt x="705916" y="1684343"/>
                </a:lnTo>
                <a:lnTo>
                  <a:pt x="752560" y="1690889"/>
                </a:lnTo>
                <a:lnTo>
                  <a:pt x="799981" y="1694869"/>
                </a:lnTo>
                <a:lnTo>
                  <a:pt x="848106" y="1696212"/>
                </a:lnTo>
                <a:lnTo>
                  <a:pt x="896230" y="1694869"/>
                </a:lnTo>
                <a:lnTo>
                  <a:pt x="943651" y="1690889"/>
                </a:lnTo>
                <a:lnTo>
                  <a:pt x="990295" y="1684343"/>
                </a:lnTo>
                <a:lnTo>
                  <a:pt x="1036093" y="1675302"/>
                </a:lnTo>
                <a:lnTo>
                  <a:pt x="1080972" y="1663839"/>
                </a:lnTo>
                <a:lnTo>
                  <a:pt x="1124860" y="1650025"/>
                </a:lnTo>
                <a:lnTo>
                  <a:pt x="1167686" y="1633931"/>
                </a:lnTo>
                <a:lnTo>
                  <a:pt x="1209378" y="1615630"/>
                </a:lnTo>
                <a:lnTo>
                  <a:pt x="1249866" y="1595192"/>
                </a:lnTo>
                <a:lnTo>
                  <a:pt x="1289076" y="1572690"/>
                </a:lnTo>
                <a:lnTo>
                  <a:pt x="1326937" y="1548195"/>
                </a:lnTo>
                <a:lnTo>
                  <a:pt x="1363379" y="1521778"/>
                </a:lnTo>
                <a:lnTo>
                  <a:pt x="1398329" y="1493511"/>
                </a:lnTo>
                <a:lnTo>
                  <a:pt x="1431715" y="1463466"/>
                </a:lnTo>
                <a:lnTo>
                  <a:pt x="1463466" y="1431715"/>
                </a:lnTo>
                <a:lnTo>
                  <a:pt x="1493511" y="1398329"/>
                </a:lnTo>
                <a:lnTo>
                  <a:pt x="1521778" y="1363379"/>
                </a:lnTo>
                <a:lnTo>
                  <a:pt x="1548195" y="1326937"/>
                </a:lnTo>
                <a:lnTo>
                  <a:pt x="1572690" y="1289076"/>
                </a:lnTo>
                <a:lnTo>
                  <a:pt x="1595192" y="1249866"/>
                </a:lnTo>
                <a:lnTo>
                  <a:pt x="1615630" y="1209378"/>
                </a:lnTo>
                <a:lnTo>
                  <a:pt x="1633931" y="1167686"/>
                </a:lnTo>
                <a:lnTo>
                  <a:pt x="1650025" y="1124860"/>
                </a:lnTo>
                <a:lnTo>
                  <a:pt x="1663839" y="1080972"/>
                </a:lnTo>
                <a:lnTo>
                  <a:pt x="1675302" y="1036093"/>
                </a:lnTo>
                <a:lnTo>
                  <a:pt x="1684343" y="990295"/>
                </a:lnTo>
                <a:lnTo>
                  <a:pt x="1690889" y="943651"/>
                </a:lnTo>
                <a:lnTo>
                  <a:pt x="1694869" y="896230"/>
                </a:lnTo>
                <a:lnTo>
                  <a:pt x="1696212" y="848105"/>
                </a:lnTo>
                <a:lnTo>
                  <a:pt x="1694869" y="799981"/>
                </a:lnTo>
                <a:lnTo>
                  <a:pt x="1690889" y="752560"/>
                </a:lnTo>
                <a:lnTo>
                  <a:pt x="1684343" y="705916"/>
                </a:lnTo>
                <a:lnTo>
                  <a:pt x="1675302" y="660118"/>
                </a:lnTo>
                <a:lnTo>
                  <a:pt x="1663839" y="615239"/>
                </a:lnTo>
                <a:lnTo>
                  <a:pt x="1650025" y="571351"/>
                </a:lnTo>
                <a:lnTo>
                  <a:pt x="1633931" y="528525"/>
                </a:lnTo>
                <a:lnTo>
                  <a:pt x="1615630" y="486833"/>
                </a:lnTo>
                <a:lnTo>
                  <a:pt x="1595192" y="446345"/>
                </a:lnTo>
                <a:lnTo>
                  <a:pt x="1572690" y="407135"/>
                </a:lnTo>
                <a:lnTo>
                  <a:pt x="1548195" y="369274"/>
                </a:lnTo>
                <a:lnTo>
                  <a:pt x="1521778" y="332832"/>
                </a:lnTo>
                <a:lnTo>
                  <a:pt x="1493511" y="297882"/>
                </a:lnTo>
                <a:lnTo>
                  <a:pt x="1463466" y="264496"/>
                </a:lnTo>
                <a:lnTo>
                  <a:pt x="1431715" y="232745"/>
                </a:lnTo>
                <a:lnTo>
                  <a:pt x="1398329" y="202700"/>
                </a:lnTo>
                <a:lnTo>
                  <a:pt x="1363379" y="174433"/>
                </a:lnTo>
                <a:lnTo>
                  <a:pt x="1326937" y="148016"/>
                </a:lnTo>
                <a:lnTo>
                  <a:pt x="1289076" y="123521"/>
                </a:lnTo>
                <a:lnTo>
                  <a:pt x="1249866" y="101019"/>
                </a:lnTo>
                <a:lnTo>
                  <a:pt x="1209378" y="80581"/>
                </a:lnTo>
                <a:lnTo>
                  <a:pt x="1167686" y="62280"/>
                </a:lnTo>
                <a:lnTo>
                  <a:pt x="1124860" y="46186"/>
                </a:lnTo>
                <a:lnTo>
                  <a:pt x="1080972" y="32372"/>
                </a:lnTo>
                <a:lnTo>
                  <a:pt x="1036093" y="20909"/>
                </a:lnTo>
                <a:lnTo>
                  <a:pt x="990295" y="11868"/>
                </a:lnTo>
                <a:lnTo>
                  <a:pt x="943651" y="5322"/>
                </a:lnTo>
                <a:lnTo>
                  <a:pt x="896230" y="1342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>
            <a:extLst>
              <a:ext uri="{FF2B5EF4-FFF2-40B4-BE49-F238E27FC236}">
                <a16:creationId xmlns="" xmlns:a16="http://schemas.microsoft.com/office/drawing/2014/main" id="{7D84F6D4-E8D2-40A1-9C69-4442B6B23449}"/>
              </a:ext>
            </a:extLst>
          </p:cNvPr>
          <p:cNvSpPr/>
          <p:nvPr/>
        </p:nvSpPr>
        <p:spPr>
          <a:xfrm>
            <a:off x="1155050" y="1874626"/>
            <a:ext cx="900684" cy="11262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403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8324" y="1447800"/>
            <a:ext cx="7594665" cy="440184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16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Имущественной поддержкой могут воспользоваться:</a:t>
            </a:r>
            <a:endParaRPr lang="en-US" sz="1600" b="1" dirty="0">
              <a:solidFill>
                <a:srgbClr val="E845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ru-RU" sz="1600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субъекты малого и среднего предпринимательства</a:t>
            </a:r>
          </a:p>
          <a:p>
            <a:pPr marL="12700" lvl="0">
              <a:spcBef>
                <a:spcPts val="489"/>
              </a:spcBef>
            </a:pPr>
            <a:r>
              <a:rPr lang="ru-RU" sz="1600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самозанятые граждане</a:t>
            </a:r>
            <a:endParaRPr lang="ru-RU" sz="1600" kern="0" spc="-15" dirty="0">
              <a:solidFill>
                <a:srgbClr val="55211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marL="12700">
              <a:spcBef>
                <a:spcPts val="489"/>
              </a:spcBef>
            </a:pPr>
            <a:endParaRPr lang="ru-RU" sz="1600" kern="0" spc="-15" dirty="0">
              <a:solidFill>
                <a:srgbClr val="552111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  <a:p>
            <a:pPr marL="12700">
              <a:spcBef>
                <a:spcPts val="489"/>
              </a:spcBef>
            </a:pPr>
            <a:r>
              <a:rPr lang="ru-RU" sz="1600" kern="0" spc="-15" dirty="0">
                <a:solidFill>
                  <a:srgbClr val="55211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1. Льготная аренда</a:t>
            </a:r>
          </a:p>
          <a:p>
            <a:pPr marL="12700">
              <a:spcBef>
                <a:spcPts val="489"/>
              </a:spcBef>
            </a:pPr>
            <a:r>
              <a:rPr lang="ru-RU" sz="1600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сайте Министерства имущественных отношений по ссылке </a:t>
            </a:r>
            <a:r>
              <a:rPr lang="ru-RU" sz="1600" b="1" u="sng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</a:t>
            </a:r>
            <a:r>
              <a:rPr lang="en-US" sz="1600" b="1" u="sng" kern="0" spc="-15" dirty="0" err="1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mio</a:t>
            </a:r>
            <a:r>
              <a:rPr lang="ru-RU" sz="1600" b="1" u="sng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lang="en-US" sz="1600" b="1" u="sng" kern="0" spc="-15" dirty="0" err="1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samregion</a:t>
            </a:r>
            <a:r>
              <a:rPr lang="ru-RU" sz="1600" b="1" u="sng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r>
              <a:rPr lang="en-US" sz="1600" b="1" u="sng" kern="0" spc="-15" dirty="0" err="1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ru</a:t>
            </a:r>
            <a:r>
              <a:rPr lang="ru-RU" sz="1600" b="1" u="sng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lang="en-US" sz="1600" b="1" u="sng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category</a:t>
            </a:r>
            <a:r>
              <a:rPr lang="ru-RU" sz="1600" b="1" u="sng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lang="en-US" sz="1600" b="1" u="sng" kern="0" spc="-15" dirty="0" err="1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imush</a:t>
            </a:r>
            <a:r>
              <a:rPr lang="ru-RU" sz="1600" b="1" u="sng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_</a:t>
            </a:r>
            <a:r>
              <a:rPr lang="en-US" sz="1600" b="1" u="sng" kern="0" spc="-15" dirty="0" err="1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poddergka</a:t>
            </a:r>
            <a:r>
              <a:rPr lang="ru-RU" sz="1600" b="1" u="sng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</a:t>
            </a:r>
            <a:r>
              <a:rPr lang="en-US" sz="1600" b="1" u="sng" kern="0" spc="-15" dirty="0" err="1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pereceh</a:t>
            </a:r>
            <a:r>
              <a:rPr lang="ru-RU" sz="1600" b="1" u="sng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_</a:t>
            </a:r>
            <a:r>
              <a:rPr lang="en-US" sz="1600" b="1" u="sng" kern="0" spc="-15" dirty="0" err="1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imuchestva</a:t>
            </a:r>
            <a:r>
              <a:rPr lang="ru-RU" sz="1600" b="1" u="sng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/ </a:t>
            </a:r>
            <a:r>
              <a:rPr lang="ru-RU" sz="1600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можно посмотреть  перечень имущества для субъектов малого предпринимательства</a:t>
            </a:r>
          </a:p>
          <a:p>
            <a:pPr marL="12700">
              <a:spcBef>
                <a:spcPts val="489"/>
              </a:spcBef>
            </a:pPr>
            <a:endParaRPr lang="ru-RU" sz="1600" kern="0" spc="-15" dirty="0">
              <a:solidFill>
                <a:srgbClr val="55211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700">
              <a:spcBef>
                <a:spcPts val="489"/>
              </a:spcBef>
            </a:pPr>
            <a:r>
              <a:rPr lang="ru-RU" sz="1600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Если имущество, которое планируется взять в аренду, относится к муниципальной собственности, необходимо обращаться в Администрацию соответствующего района.</a:t>
            </a:r>
          </a:p>
          <a:p>
            <a:pPr marL="12700">
              <a:spcBef>
                <a:spcPts val="489"/>
              </a:spcBef>
            </a:pPr>
            <a:r>
              <a:rPr lang="ru-RU" sz="1600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Перечень ссылок на официальные сайты муниципальных образований Самарской области, содержащие сведения об объектах имущества: </a:t>
            </a:r>
            <a:r>
              <a:rPr lang="en-US" sz="1600" b="1" u="sng" kern="0" spc="-15" dirty="0">
                <a:solidFill>
                  <a:srgbClr val="5521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https://mio.samregion.ru/category/imush_poddergka/perecen_mun_obr</a:t>
            </a:r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62583" y="2025395"/>
            <a:ext cx="1696720" cy="1696720"/>
          </a:xfrm>
          <a:custGeom>
            <a:avLst/>
            <a:gdLst/>
            <a:ahLst/>
            <a:cxnLst/>
            <a:rect l="l" t="t" r="r" b="b"/>
            <a:pathLst>
              <a:path w="1696720" h="1696720">
                <a:moveTo>
                  <a:pt x="848105" y="0"/>
                </a:moveTo>
                <a:lnTo>
                  <a:pt x="799979" y="1342"/>
                </a:lnTo>
                <a:lnTo>
                  <a:pt x="752556" y="5322"/>
                </a:lnTo>
                <a:lnTo>
                  <a:pt x="705909" y="11868"/>
                </a:lnTo>
                <a:lnTo>
                  <a:pt x="660110" y="20909"/>
                </a:lnTo>
                <a:lnTo>
                  <a:pt x="615230" y="32372"/>
                </a:lnTo>
                <a:lnTo>
                  <a:pt x="571341" y="46186"/>
                </a:lnTo>
                <a:lnTo>
                  <a:pt x="528514" y="62280"/>
                </a:lnTo>
                <a:lnTo>
                  <a:pt x="486822" y="80581"/>
                </a:lnTo>
                <a:lnTo>
                  <a:pt x="446334" y="101019"/>
                </a:lnTo>
                <a:lnTo>
                  <a:pt x="407124" y="123521"/>
                </a:lnTo>
                <a:lnTo>
                  <a:pt x="369263" y="148016"/>
                </a:lnTo>
                <a:lnTo>
                  <a:pt x="332821" y="174433"/>
                </a:lnTo>
                <a:lnTo>
                  <a:pt x="297872" y="202700"/>
                </a:lnTo>
                <a:lnTo>
                  <a:pt x="264486" y="232745"/>
                </a:lnTo>
                <a:lnTo>
                  <a:pt x="232735" y="264496"/>
                </a:lnTo>
                <a:lnTo>
                  <a:pt x="202691" y="297882"/>
                </a:lnTo>
                <a:lnTo>
                  <a:pt x="174426" y="332832"/>
                </a:lnTo>
                <a:lnTo>
                  <a:pt x="148010" y="369274"/>
                </a:lnTo>
                <a:lnTo>
                  <a:pt x="123515" y="407135"/>
                </a:lnTo>
                <a:lnTo>
                  <a:pt x="101014" y="446345"/>
                </a:lnTo>
                <a:lnTo>
                  <a:pt x="80577" y="486833"/>
                </a:lnTo>
                <a:lnTo>
                  <a:pt x="62276" y="528525"/>
                </a:lnTo>
                <a:lnTo>
                  <a:pt x="46183" y="571351"/>
                </a:lnTo>
                <a:lnTo>
                  <a:pt x="32370" y="615239"/>
                </a:lnTo>
                <a:lnTo>
                  <a:pt x="20907" y="660118"/>
                </a:lnTo>
                <a:lnTo>
                  <a:pt x="11868" y="705916"/>
                </a:lnTo>
                <a:lnTo>
                  <a:pt x="5322" y="752560"/>
                </a:lnTo>
                <a:lnTo>
                  <a:pt x="1342" y="799981"/>
                </a:lnTo>
                <a:lnTo>
                  <a:pt x="0" y="848105"/>
                </a:lnTo>
                <a:lnTo>
                  <a:pt x="1342" y="896230"/>
                </a:lnTo>
                <a:lnTo>
                  <a:pt x="5322" y="943651"/>
                </a:lnTo>
                <a:lnTo>
                  <a:pt x="11868" y="990295"/>
                </a:lnTo>
                <a:lnTo>
                  <a:pt x="20907" y="1036093"/>
                </a:lnTo>
                <a:lnTo>
                  <a:pt x="32370" y="1080972"/>
                </a:lnTo>
                <a:lnTo>
                  <a:pt x="46183" y="1124860"/>
                </a:lnTo>
                <a:lnTo>
                  <a:pt x="62276" y="1167686"/>
                </a:lnTo>
                <a:lnTo>
                  <a:pt x="80577" y="1209378"/>
                </a:lnTo>
                <a:lnTo>
                  <a:pt x="101014" y="1249866"/>
                </a:lnTo>
                <a:lnTo>
                  <a:pt x="123515" y="1289076"/>
                </a:lnTo>
                <a:lnTo>
                  <a:pt x="148010" y="1326937"/>
                </a:lnTo>
                <a:lnTo>
                  <a:pt x="174426" y="1363379"/>
                </a:lnTo>
                <a:lnTo>
                  <a:pt x="202691" y="1398329"/>
                </a:lnTo>
                <a:lnTo>
                  <a:pt x="232735" y="1431715"/>
                </a:lnTo>
                <a:lnTo>
                  <a:pt x="264486" y="1463466"/>
                </a:lnTo>
                <a:lnTo>
                  <a:pt x="297872" y="1493511"/>
                </a:lnTo>
                <a:lnTo>
                  <a:pt x="332821" y="1521778"/>
                </a:lnTo>
                <a:lnTo>
                  <a:pt x="369263" y="1548195"/>
                </a:lnTo>
                <a:lnTo>
                  <a:pt x="407124" y="1572690"/>
                </a:lnTo>
                <a:lnTo>
                  <a:pt x="446334" y="1595192"/>
                </a:lnTo>
                <a:lnTo>
                  <a:pt x="486822" y="1615630"/>
                </a:lnTo>
                <a:lnTo>
                  <a:pt x="528514" y="1633931"/>
                </a:lnTo>
                <a:lnTo>
                  <a:pt x="571341" y="1650025"/>
                </a:lnTo>
                <a:lnTo>
                  <a:pt x="615230" y="1663839"/>
                </a:lnTo>
                <a:lnTo>
                  <a:pt x="660110" y="1675302"/>
                </a:lnTo>
                <a:lnTo>
                  <a:pt x="705909" y="1684343"/>
                </a:lnTo>
                <a:lnTo>
                  <a:pt x="752556" y="1690889"/>
                </a:lnTo>
                <a:lnTo>
                  <a:pt x="799979" y="1694869"/>
                </a:lnTo>
                <a:lnTo>
                  <a:pt x="848105" y="1696211"/>
                </a:lnTo>
                <a:lnTo>
                  <a:pt x="896230" y="1694869"/>
                </a:lnTo>
                <a:lnTo>
                  <a:pt x="943651" y="1690889"/>
                </a:lnTo>
                <a:lnTo>
                  <a:pt x="990295" y="1684343"/>
                </a:lnTo>
                <a:lnTo>
                  <a:pt x="1036093" y="1675302"/>
                </a:lnTo>
                <a:lnTo>
                  <a:pt x="1080972" y="1663839"/>
                </a:lnTo>
                <a:lnTo>
                  <a:pt x="1124860" y="1650025"/>
                </a:lnTo>
                <a:lnTo>
                  <a:pt x="1167686" y="1633931"/>
                </a:lnTo>
                <a:lnTo>
                  <a:pt x="1209378" y="1615630"/>
                </a:lnTo>
                <a:lnTo>
                  <a:pt x="1249866" y="1595192"/>
                </a:lnTo>
                <a:lnTo>
                  <a:pt x="1289076" y="1572690"/>
                </a:lnTo>
                <a:lnTo>
                  <a:pt x="1326937" y="1548195"/>
                </a:lnTo>
                <a:lnTo>
                  <a:pt x="1363379" y="1521778"/>
                </a:lnTo>
                <a:lnTo>
                  <a:pt x="1398329" y="1493511"/>
                </a:lnTo>
                <a:lnTo>
                  <a:pt x="1431715" y="1463466"/>
                </a:lnTo>
                <a:lnTo>
                  <a:pt x="1463466" y="1431715"/>
                </a:lnTo>
                <a:lnTo>
                  <a:pt x="1493511" y="1398329"/>
                </a:lnTo>
                <a:lnTo>
                  <a:pt x="1521778" y="1363379"/>
                </a:lnTo>
                <a:lnTo>
                  <a:pt x="1548195" y="1326937"/>
                </a:lnTo>
                <a:lnTo>
                  <a:pt x="1572690" y="1289076"/>
                </a:lnTo>
                <a:lnTo>
                  <a:pt x="1595192" y="1249866"/>
                </a:lnTo>
                <a:lnTo>
                  <a:pt x="1615630" y="1209378"/>
                </a:lnTo>
                <a:lnTo>
                  <a:pt x="1633931" y="1167686"/>
                </a:lnTo>
                <a:lnTo>
                  <a:pt x="1650025" y="1124860"/>
                </a:lnTo>
                <a:lnTo>
                  <a:pt x="1663839" y="1080972"/>
                </a:lnTo>
                <a:lnTo>
                  <a:pt x="1675302" y="1036093"/>
                </a:lnTo>
                <a:lnTo>
                  <a:pt x="1684343" y="990295"/>
                </a:lnTo>
                <a:lnTo>
                  <a:pt x="1690889" y="943651"/>
                </a:lnTo>
                <a:lnTo>
                  <a:pt x="1694869" y="896230"/>
                </a:lnTo>
                <a:lnTo>
                  <a:pt x="1696212" y="848105"/>
                </a:lnTo>
                <a:lnTo>
                  <a:pt x="1694869" y="799981"/>
                </a:lnTo>
                <a:lnTo>
                  <a:pt x="1690889" y="752560"/>
                </a:lnTo>
                <a:lnTo>
                  <a:pt x="1684343" y="705916"/>
                </a:lnTo>
                <a:lnTo>
                  <a:pt x="1675302" y="660118"/>
                </a:lnTo>
                <a:lnTo>
                  <a:pt x="1663839" y="615239"/>
                </a:lnTo>
                <a:lnTo>
                  <a:pt x="1650025" y="571351"/>
                </a:lnTo>
                <a:lnTo>
                  <a:pt x="1633931" y="528525"/>
                </a:lnTo>
                <a:lnTo>
                  <a:pt x="1615630" y="486833"/>
                </a:lnTo>
                <a:lnTo>
                  <a:pt x="1595192" y="446345"/>
                </a:lnTo>
                <a:lnTo>
                  <a:pt x="1572690" y="407135"/>
                </a:lnTo>
                <a:lnTo>
                  <a:pt x="1548195" y="369274"/>
                </a:lnTo>
                <a:lnTo>
                  <a:pt x="1521778" y="332832"/>
                </a:lnTo>
                <a:lnTo>
                  <a:pt x="1493511" y="297882"/>
                </a:lnTo>
                <a:lnTo>
                  <a:pt x="1463466" y="264496"/>
                </a:lnTo>
                <a:lnTo>
                  <a:pt x="1431715" y="232745"/>
                </a:lnTo>
                <a:lnTo>
                  <a:pt x="1398329" y="202700"/>
                </a:lnTo>
                <a:lnTo>
                  <a:pt x="1363379" y="174433"/>
                </a:lnTo>
                <a:lnTo>
                  <a:pt x="1326937" y="148016"/>
                </a:lnTo>
                <a:lnTo>
                  <a:pt x="1289076" y="123521"/>
                </a:lnTo>
                <a:lnTo>
                  <a:pt x="1249866" y="101019"/>
                </a:lnTo>
                <a:lnTo>
                  <a:pt x="1209378" y="80581"/>
                </a:lnTo>
                <a:lnTo>
                  <a:pt x="1167686" y="62280"/>
                </a:lnTo>
                <a:lnTo>
                  <a:pt x="1124860" y="46186"/>
                </a:lnTo>
                <a:lnTo>
                  <a:pt x="1080972" y="32372"/>
                </a:lnTo>
                <a:lnTo>
                  <a:pt x="1036093" y="20909"/>
                </a:lnTo>
                <a:lnTo>
                  <a:pt x="990295" y="11868"/>
                </a:lnTo>
                <a:lnTo>
                  <a:pt x="943651" y="5322"/>
                </a:lnTo>
                <a:lnTo>
                  <a:pt x="896230" y="1342"/>
                </a:lnTo>
                <a:lnTo>
                  <a:pt x="848105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39011" y="2310383"/>
            <a:ext cx="900684" cy="1126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="" xmlns:a16="http://schemas.microsoft.com/office/drawing/2014/main" id="{03F26EEB-EACD-4252-89FC-8C724843F9B5}"/>
              </a:ext>
            </a:extLst>
          </p:cNvPr>
          <p:cNvSpPr txBox="1">
            <a:spLocks/>
          </p:cNvSpPr>
          <p:nvPr/>
        </p:nvSpPr>
        <p:spPr>
          <a:xfrm>
            <a:off x="931252" y="685800"/>
            <a:ext cx="7420609" cy="432169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>
            <a:lvl1pPr>
              <a:defRPr sz="2400" b="0" i="0">
                <a:solidFill>
                  <a:srgbClr val="54201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489"/>
              </a:spcBef>
            </a:pPr>
            <a:r>
              <a:rPr lang="ru-RU" kern="0" spc="-15" dirty="0">
                <a:latin typeface="Arial Black" panose="020B0A04020102020204" pitchFamily="34" charset="0"/>
              </a:rPr>
              <a:t>Имущественные </a:t>
            </a:r>
            <a:r>
              <a:rPr lang="ru-RU" kern="0" dirty="0">
                <a:latin typeface="Arial Black" panose="020B0A04020102020204" pitchFamily="34" charset="0"/>
              </a:rPr>
              <a:t>меры</a:t>
            </a:r>
            <a:r>
              <a:rPr lang="ru-RU" kern="0" spc="5" dirty="0">
                <a:latin typeface="Arial Black" panose="020B0A04020102020204" pitchFamily="34" charset="0"/>
              </a:rPr>
              <a:t> </a:t>
            </a:r>
            <a:r>
              <a:rPr lang="ru-RU" kern="0" spc="-15" dirty="0">
                <a:latin typeface="Arial Black" panose="020B0A04020102020204" pitchFamily="34" charset="0"/>
              </a:rPr>
              <a:t>поддержки</a:t>
            </a:r>
          </a:p>
        </p:txBody>
      </p:sp>
      <p:sp>
        <p:nvSpPr>
          <p:cNvPr id="7" name="object 8"/>
          <p:cNvSpPr/>
          <p:nvPr/>
        </p:nvSpPr>
        <p:spPr>
          <a:xfrm>
            <a:off x="2917363" y="2971800"/>
            <a:ext cx="227075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95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59">
            <a:extLst>
              <a:ext uri="{FF2B5EF4-FFF2-40B4-BE49-F238E27FC236}">
                <a16:creationId xmlns="" xmlns:a16="http://schemas.microsoft.com/office/drawing/2014/main" id="{C8166174-A33F-4CF4-9FD2-B86A66DCA110}"/>
              </a:ext>
            </a:extLst>
          </p:cNvPr>
          <p:cNvSpPr/>
          <p:nvPr/>
        </p:nvSpPr>
        <p:spPr>
          <a:xfrm>
            <a:off x="-7398" y="6103304"/>
            <a:ext cx="1583435" cy="23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60">
            <a:extLst>
              <a:ext uri="{FF2B5EF4-FFF2-40B4-BE49-F238E27FC236}">
                <a16:creationId xmlns="" xmlns:a16="http://schemas.microsoft.com/office/drawing/2014/main" id="{39746ED4-F680-4E83-A5C8-7183B383B231}"/>
              </a:ext>
            </a:extLst>
          </p:cNvPr>
          <p:cNvSpPr/>
          <p:nvPr/>
        </p:nvSpPr>
        <p:spPr>
          <a:xfrm>
            <a:off x="1746725" y="6144452"/>
            <a:ext cx="170687" cy="169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66">
            <a:extLst>
              <a:ext uri="{FF2B5EF4-FFF2-40B4-BE49-F238E27FC236}">
                <a16:creationId xmlns="" xmlns:a16="http://schemas.microsoft.com/office/drawing/2014/main" id="{89EC2618-F916-4BFC-8156-B8642420555B}"/>
              </a:ext>
            </a:extLst>
          </p:cNvPr>
          <p:cNvSpPr/>
          <p:nvPr/>
        </p:nvSpPr>
        <p:spPr>
          <a:xfrm>
            <a:off x="-5875" y="6374576"/>
            <a:ext cx="1616964" cy="283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68">
            <a:extLst>
              <a:ext uri="{FF2B5EF4-FFF2-40B4-BE49-F238E27FC236}">
                <a16:creationId xmlns="" xmlns:a16="http://schemas.microsoft.com/office/drawing/2014/main" id="{4C26D1A3-6ABC-4AEF-BE02-E99FCD3446A1}"/>
              </a:ext>
            </a:extLst>
          </p:cNvPr>
          <p:cNvSpPr/>
          <p:nvPr/>
        </p:nvSpPr>
        <p:spPr>
          <a:xfrm>
            <a:off x="1746725" y="6417247"/>
            <a:ext cx="170687" cy="169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43473" y="292796"/>
            <a:ext cx="11248526" cy="6565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500736"/>
            <a:ext cx="1583435" cy="23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sp>
        <p:nvSpPr>
          <p:cNvPr id="4" name="object 4"/>
          <p:cNvSpPr/>
          <p:nvPr/>
        </p:nvSpPr>
        <p:spPr>
          <a:xfrm>
            <a:off x="0" y="1189839"/>
            <a:ext cx="1607820" cy="284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/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0" y="1765911"/>
            <a:ext cx="1607820" cy="284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658976"/>
            <a:ext cx="1583435" cy="23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2348079"/>
            <a:ext cx="1607820" cy="284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069188"/>
            <a:ext cx="1583435" cy="234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924152"/>
            <a:ext cx="1607820" cy="284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3233523"/>
            <a:ext cx="1583435" cy="23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3503272"/>
            <a:ext cx="1607820" cy="284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4396335"/>
            <a:ext cx="1583435" cy="234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4086964"/>
            <a:ext cx="1607820" cy="2849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808072"/>
            <a:ext cx="1583435" cy="23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4663035"/>
            <a:ext cx="1607820" cy="2834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968000" y="708099"/>
            <a:ext cx="466547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spc="-15" dirty="0">
                <a:latin typeface="Arial Black" panose="020B0A04020102020204" pitchFamily="34" charset="0"/>
                <a:cs typeface="Arial" panose="020B0604020202020204" pitchFamily="34" charset="0"/>
              </a:rPr>
              <a:t>Содержание</a:t>
            </a:r>
            <a:r>
              <a:rPr lang="ru-RU" sz="2000" spc="-3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2000" spc="-15" dirty="0">
                <a:latin typeface="Arial Black" panose="020B0A04020102020204" pitchFamily="34" charset="0"/>
                <a:cs typeface="Arial" panose="020B0604020202020204" pitchFamily="34" charset="0"/>
              </a:rPr>
              <a:t>презентации</a:t>
            </a:r>
          </a:p>
        </p:txBody>
      </p:sp>
      <p:sp>
        <p:nvSpPr>
          <p:cNvPr id="19" name="object 19"/>
          <p:cNvSpPr/>
          <p:nvPr/>
        </p:nvSpPr>
        <p:spPr>
          <a:xfrm>
            <a:off x="1758695" y="1516362"/>
            <a:ext cx="170687" cy="169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758695" y="1224892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8695" y="1804011"/>
            <a:ext cx="170687" cy="170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8695" y="2383132"/>
            <a:ext cx="170687" cy="170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8695" y="2672691"/>
            <a:ext cx="170687" cy="1706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8695" y="2962252"/>
            <a:ext cx="170687" cy="170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8695" y="3251811"/>
            <a:ext cx="170687" cy="169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754123" y="3547855"/>
            <a:ext cx="170687" cy="169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54123" y="4128111"/>
            <a:ext cx="170687" cy="169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729739" y="3806850"/>
            <a:ext cx="227076" cy="2270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758695" y="2093571"/>
            <a:ext cx="170687" cy="1706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54123" y="4416147"/>
            <a:ext cx="170687" cy="1691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54123" y="4704184"/>
            <a:ext cx="170687" cy="169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4951072"/>
            <a:ext cx="1583435" cy="23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54123" y="4992220"/>
            <a:ext cx="170687" cy="169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23" y="5222344"/>
            <a:ext cx="1616964" cy="283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754123" y="5265015"/>
            <a:ext cx="170687" cy="169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59">
            <a:extLst>
              <a:ext uri="{FF2B5EF4-FFF2-40B4-BE49-F238E27FC236}">
                <a16:creationId xmlns="" xmlns:a16="http://schemas.microsoft.com/office/drawing/2014/main" id="{3E11787C-75EE-4D82-A431-2C88150DCEE3}"/>
              </a:ext>
            </a:extLst>
          </p:cNvPr>
          <p:cNvSpPr/>
          <p:nvPr/>
        </p:nvSpPr>
        <p:spPr>
          <a:xfrm>
            <a:off x="-7398" y="5524416"/>
            <a:ext cx="1583435" cy="233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60">
            <a:extLst>
              <a:ext uri="{FF2B5EF4-FFF2-40B4-BE49-F238E27FC236}">
                <a16:creationId xmlns="" xmlns:a16="http://schemas.microsoft.com/office/drawing/2014/main" id="{45A1C358-3F99-4D3E-9059-A7DCB0A1DE52}"/>
              </a:ext>
            </a:extLst>
          </p:cNvPr>
          <p:cNvSpPr/>
          <p:nvPr/>
        </p:nvSpPr>
        <p:spPr>
          <a:xfrm>
            <a:off x="1746725" y="5565564"/>
            <a:ext cx="170687" cy="169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66">
            <a:extLst>
              <a:ext uri="{FF2B5EF4-FFF2-40B4-BE49-F238E27FC236}">
                <a16:creationId xmlns="" xmlns:a16="http://schemas.microsoft.com/office/drawing/2014/main" id="{0363C1C3-5FD8-4252-927F-5CC863596371}"/>
              </a:ext>
            </a:extLst>
          </p:cNvPr>
          <p:cNvSpPr/>
          <p:nvPr/>
        </p:nvSpPr>
        <p:spPr>
          <a:xfrm>
            <a:off x="-5875" y="5795688"/>
            <a:ext cx="1616964" cy="2834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68">
            <a:extLst>
              <a:ext uri="{FF2B5EF4-FFF2-40B4-BE49-F238E27FC236}">
                <a16:creationId xmlns="" xmlns:a16="http://schemas.microsoft.com/office/drawing/2014/main" id="{65D40C09-7756-44B9-844C-CCC64EC2BC56}"/>
              </a:ext>
            </a:extLst>
          </p:cNvPr>
          <p:cNvSpPr/>
          <p:nvPr/>
        </p:nvSpPr>
        <p:spPr>
          <a:xfrm>
            <a:off x="1746725" y="5846331"/>
            <a:ext cx="170687" cy="1691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18">
            <a:extLst>
              <a:ext uri="{FF2B5EF4-FFF2-40B4-BE49-F238E27FC236}">
                <a16:creationId xmlns="" xmlns:a16="http://schemas.microsoft.com/office/drawing/2014/main" id="{98620D60-2342-4DA2-A93C-226E9B1C5933}"/>
              </a:ext>
            </a:extLst>
          </p:cNvPr>
          <p:cNvSpPr txBox="1"/>
          <p:nvPr/>
        </p:nvSpPr>
        <p:spPr>
          <a:xfrm>
            <a:off x="2075685" y="902973"/>
            <a:ext cx="7061834" cy="5777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17000"/>
              </a:lnSpc>
              <a:spcBef>
                <a:spcPts val="600"/>
              </a:spcBef>
            </a:pPr>
            <a:endParaRPr lang="ru-RU" sz="1200" dirty="0">
              <a:solidFill>
                <a:srgbClr val="542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Страховые взносы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Льготный кредит под 3% по программе ФОТ 3.0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Продление лицензий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Судебная рассрочка для должников-банкротов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Мораторий на плановые проверки малого бизнеса в 2021 году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сохранения занятости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самозанятых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Региональная финансовая поддержка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микрозаймов для действующего бизнеса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микрозаймов для начинающих предпринимателей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для социальных предпринимателей до 500 тыс. рублей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 для самозанятых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Арендные и имущественные отношения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Имущественные меры поддержки</a:t>
            </a:r>
            <a:endParaRPr lang="en-US" sz="1200" dirty="0">
              <a:solidFill>
                <a:srgbClr val="542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Неотложная правовая помощь предпринимателям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центров «Мой бизнес»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Поддержка </a:t>
            </a:r>
            <a:r>
              <a:rPr lang="ru-RU" sz="1200" dirty="0" err="1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экспортно</a:t>
            </a: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ориентированных организаций</a:t>
            </a:r>
          </a:p>
          <a:p>
            <a:pPr marL="12700">
              <a:lnSpc>
                <a:spcPct val="117000"/>
              </a:lnSpc>
              <a:spcBef>
                <a:spcPts val="600"/>
              </a:spcBef>
            </a:pPr>
            <a:r>
              <a:rPr lang="ru-RU" sz="1200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«Горячая линия» поддержки предпринимателей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94822" y="907529"/>
            <a:ext cx="632342" cy="57775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17000"/>
              </a:lnSpc>
              <a:spcBef>
                <a:spcPts val="600"/>
              </a:spcBef>
            </a:pPr>
            <a:endParaRPr lang="ru-RU" sz="1200" b="1" dirty="0">
              <a:solidFill>
                <a:srgbClr val="542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3-4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6-7 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19-20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  <a:p>
            <a:pPr marL="12700" algn="r">
              <a:lnSpc>
                <a:spcPct val="117000"/>
              </a:lnSpc>
              <a:spcBef>
                <a:spcPts val="600"/>
              </a:spcBef>
            </a:pPr>
            <a:r>
              <a:rPr lang="ru-RU" sz="1200" b="1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31252" y="3604297"/>
            <a:ext cx="1824061" cy="32537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352800" y="1617920"/>
            <a:ext cx="7695565" cy="367408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endParaRPr sz="18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4638" y="1589384"/>
            <a:ext cx="1696720" cy="1696720"/>
          </a:xfrm>
          <a:custGeom>
            <a:avLst/>
            <a:gdLst/>
            <a:ahLst/>
            <a:cxnLst/>
            <a:rect l="l" t="t" r="r" b="b"/>
            <a:pathLst>
              <a:path w="1696720" h="1696720">
                <a:moveTo>
                  <a:pt x="848106" y="0"/>
                </a:moveTo>
                <a:lnTo>
                  <a:pt x="799981" y="1342"/>
                </a:lnTo>
                <a:lnTo>
                  <a:pt x="752560" y="5322"/>
                </a:lnTo>
                <a:lnTo>
                  <a:pt x="705916" y="11868"/>
                </a:lnTo>
                <a:lnTo>
                  <a:pt x="660118" y="20909"/>
                </a:lnTo>
                <a:lnTo>
                  <a:pt x="615239" y="32372"/>
                </a:lnTo>
                <a:lnTo>
                  <a:pt x="571351" y="46186"/>
                </a:lnTo>
                <a:lnTo>
                  <a:pt x="528525" y="62280"/>
                </a:lnTo>
                <a:lnTo>
                  <a:pt x="486833" y="80581"/>
                </a:lnTo>
                <a:lnTo>
                  <a:pt x="446345" y="101019"/>
                </a:lnTo>
                <a:lnTo>
                  <a:pt x="407135" y="123521"/>
                </a:lnTo>
                <a:lnTo>
                  <a:pt x="369274" y="148016"/>
                </a:lnTo>
                <a:lnTo>
                  <a:pt x="332832" y="174433"/>
                </a:lnTo>
                <a:lnTo>
                  <a:pt x="297882" y="202700"/>
                </a:lnTo>
                <a:lnTo>
                  <a:pt x="264496" y="232745"/>
                </a:lnTo>
                <a:lnTo>
                  <a:pt x="232745" y="264496"/>
                </a:lnTo>
                <a:lnTo>
                  <a:pt x="202700" y="297882"/>
                </a:lnTo>
                <a:lnTo>
                  <a:pt x="174433" y="332832"/>
                </a:lnTo>
                <a:lnTo>
                  <a:pt x="148016" y="369274"/>
                </a:lnTo>
                <a:lnTo>
                  <a:pt x="123521" y="407135"/>
                </a:lnTo>
                <a:lnTo>
                  <a:pt x="101019" y="446345"/>
                </a:lnTo>
                <a:lnTo>
                  <a:pt x="80581" y="486833"/>
                </a:lnTo>
                <a:lnTo>
                  <a:pt x="62280" y="528525"/>
                </a:lnTo>
                <a:lnTo>
                  <a:pt x="46186" y="571351"/>
                </a:lnTo>
                <a:lnTo>
                  <a:pt x="32372" y="615239"/>
                </a:lnTo>
                <a:lnTo>
                  <a:pt x="20909" y="660118"/>
                </a:lnTo>
                <a:lnTo>
                  <a:pt x="11868" y="705916"/>
                </a:lnTo>
                <a:lnTo>
                  <a:pt x="5322" y="752560"/>
                </a:lnTo>
                <a:lnTo>
                  <a:pt x="1342" y="799981"/>
                </a:lnTo>
                <a:lnTo>
                  <a:pt x="0" y="848105"/>
                </a:lnTo>
                <a:lnTo>
                  <a:pt x="1342" y="896230"/>
                </a:lnTo>
                <a:lnTo>
                  <a:pt x="5322" y="943651"/>
                </a:lnTo>
                <a:lnTo>
                  <a:pt x="11868" y="990295"/>
                </a:lnTo>
                <a:lnTo>
                  <a:pt x="20909" y="1036093"/>
                </a:lnTo>
                <a:lnTo>
                  <a:pt x="32372" y="1080972"/>
                </a:lnTo>
                <a:lnTo>
                  <a:pt x="46186" y="1124860"/>
                </a:lnTo>
                <a:lnTo>
                  <a:pt x="62280" y="1167686"/>
                </a:lnTo>
                <a:lnTo>
                  <a:pt x="80581" y="1209378"/>
                </a:lnTo>
                <a:lnTo>
                  <a:pt x="101019" y="1249866"/>
                </a:lnTo>
                <a:lnTo>
                  <a:pt x="123521" y="1289076"/>
                </a:lnTo>
                <a:lnTo>
                  <a:pt x="148016" y="1326937"/>
                </a:lnTo>
                <a:lnTo>
                  <a:pt x="174433" y="1363379"/>
                </a:lnTo>
                <a:lnTo>
                  <a:pt x="202700" y="1398329"/>
                </a:lnTo>
                <a:lnTo>
                  <a:pt x="232745" y="1431715"/>
                </a:lnTo>
                <a:lnTo>
                  <a:pt x="264496" y="1463466"/>
                </a:lnTo>
                <a:lnTo>
                  <a:pt x="297882" y="1493511"/>
                </a:lnTo>
                <a:lnTo>
                  <a:pt x="332832" y="1521778"/>
                </a:lnTo>
                <a:lnTo>
                  <a:pt x="369274" y="1548195"/>
                </a:lnTo>
                <a:lnTo>
                  <a:pt x="407135" y="1572690"/>
                </a:lnTo>
                <a:lnTo>
                  <a:pt x="446345" y="1595192"/>
                </a:lnTo>
                <a:lnTo>
                  <a:pt x="486833" y="1615630"/>
                </a:lnTo>
                <a:lnTo>
                  <a:pt x="528525" y="1633931"/>
                </a:lnTo>
                <a:lnTo>
                  <a:pt x="571351" y="1650025"/>
                </a:lnTo>
                <a:lnTo>
                  <a:pt x="615239" y="1663839"/>
                </a:lnTo>
                <a:lnTo>
                  <a:pt x="660118" y="1675302"/>
                </a:lnTo>
                <a:lnTo>
                  <a:pt x="705916" y="1684343"/>
                </a:lnTo>
                <a:lnTo>
                  <a:pt x="752560" y="1690889"/>
                </a:lnTo>
                <a:lnTo>
                  <a:pt x="799981" y="1694869"/>
                </a:lnTo>
                <a:lnTo>
                  <a:pt x="848106" y="1696212"/>
                </a:lnTo>
                <a:lnTo>
                  <a:pt x="896230" y="1694869"/>
                </a:lnTo>
                <a:lnTo>
                  <a:pt x="943651" y="1690889"/>
                </a:lnTo>
                <a:lnTo>
                  <a:pt x="990295" y="1684343"/>
                </a:lnTo>
                <a:lnTo>
                  <a:pt x="1036093" y="1675302"/>
                </a:lnTo>
                <a:lnTo>
                  <a:pt x="1080972" y="1663839"/>
                </a:lnTo>
                <a:lnTo>
                  <a:pt x="1124860" y="1650025"/>
                </a:lnTo>
                <a:lnTo>
                  <a:pt x="1167686" y="1633931"/>
                </a:lnTo>
                <a:lnTo>
                  <a:pt x="1209378" y="1615630"/>
                </a:lnTo>
                <a:lnTo>
                  <a:pt x="1249866" y="1595192"/>
                </a:lnTo>
                <a:lnTo>
                  <a:pt x="1289076" y="1572690"/>
                </a:lnTo>
                <a:lnTo>
                  <a:pt x="1326937" y="1548195"/>
                </a:lnTo>
                <a:lnTo>
                  <a:pt x="1363379" y="1521778"/>
                </a:lnTo>
                <a:lnTo>
                  <a:pt x="1398329" y="1493511"/>
                </a:lnTo>
                <a:lnTo>
                  <a:pt x="1431715" y="1463466"/>
                </a:lnTo>
                <a:lnTo>
                  <a:pt x="1463466" y="1431715"/>
                </a:lnTo>
                <a:lnTo>
                  <a:pt x="1493511" y="1398329"/>
                </a:lnTo>
                <a:lnTo>
                  <a:pt x="1521778" y="1363379"/>
                </a:lnTo>
                <a:lnTo>
                  <a:pt x="1548195" y="1326937"/>
                </a:lnTo>
                <a:lnTo>
                  <a:pt x="1572690" y="1289076"/>
                </a:lnTo>
                <a:lnTo>
                  <a:pt x="1595192" y="1249866"/>
                </a:lnTo>
                <a:lnTo>
                  <a:pt x="1615630" y="1209378"/>
                </a:lnTo>
                <a:lnTo>
                  <a:pt x="1633931" y="1167686"/>
                </a:lnTo>
                <a:lnTo>
                  <a:pt x="1650025" y="1124860"/>
                </a:lnTo>
                <a:lnTo>
                  <a:pt x="1663839" y="1080972"/>
                </a:lnTo>
                <a:lnTo>
                  <a:pt x="1675302" y="1036093"/>
                </a:lnTo>
                <a:lnTo>
                  <a:pt x="1684343" y="990295"/>
                </a:lnTo>
                <a:lnTo>
                  <a:pt x="1690889" y="943651"/>
                </a:lnTo>
                <a:lnTo>
                  <a:pt x="1694869" y="896230"/>
                </a:lnTo>
                <a:lnTo>
                  <a:pt x="1696212" y="848105"/>
                </a:lnTo>
                <a:lnTo>
                  <a:pt x="1694869" y="799981"/>
                </a:lnTo>
                <a:lnTo>
                  <a:pt x="1690889" y="752560"/>
                </a:lnTo>
                <a:lnTo>
                  <a:pt x="1684343" y="705916"/>
                </a:lnTo>
                <a:lnTo>
                  <a:pt x="1675302" y="660118"/>
                </a:lnTo>
                <a:lnTo>
                  <a:pt x="1663839" y="615239"/>
                </a:lnTo>
                <a:lnTo>
                  <a:pt x="1650025" y="571351"/>
                </a:lnTo>
                <a:lnTo>
                  <a:pt x="1633931" y="528525"/>
                </a:lnTo>
                <a:lnTo>
                  <a:pt x="1615630" y="486833"/>
                </a:lnTo>
                <a:lnTo>
                  <a:pt x="1595192" y="446345"/>
                </a:lnTo>
                <a:lnTo>
                  <a:pt x="1572690" y="407135"/>
                </a:lnTo>
                <a:lnTo>
                  <a:pt x="1548195" y="369274"/>
                </a:lnTo>
                <a:lnTo>
                  <a:pt x="1521778" y="332832"/>
                </a:lnTo>
                <a:lnTo>
                  <a:pt x="1493511" y="297882"/>
                </a:lnTo>
                <a:lnTo>
                  <a:pt x="1463466" y="264496"/>
                </a:lnTo>
                <a:lnTo>
                  <a:pt x="1431715" y="232745"/>
                </a:lnTo>
                <a:lnTo>
                  <a:pt x="1398329" y="202700"/>
                </a:lnTo>
                <a:lnTo>
                  <a:pt x="1363379" y="174433"/>
                </a:lnTo>
                <a:lnTo>
                  <a:pt x="1326937" y="148016"/>
                </a:lnTo>
                <a:lnTo>
                  <a:pt x="1289076" y="123521"/>
                </a:lnTo>
                <a:lnTo>
                  <a:pt x="1249866" y="101019"/>
                </a:lnTo>
                <a:lnTo>
                  <a:pt x="1209378" y="80581"/>
                </a:lnTo>
                <a:lnTo>
                  <a:pt x="1167686" y="62280"/>
                </a:lnTo>
                <a:lnTo>
                  <a:pt x="1124860" y="46186"/>
                </a:lnTo>
                <a:lnTo>
                  <a:pt x="1080972" y="32372"/>
                </a:lnTo>
                <a:lnTo>
                  <a:pt x="1036093" y="20909"/>
                </a:lnTo>
                <a:lnTo>
                  <a:pt x="990295" y="11868"/>
                </a:lnTo>
                <a:lnTo>
                  <a:pt x="943651" y="5322"/>
                </a:lnTo>
                <a:lnTo>
                  <a:pt x="896230" y="1342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109521" y="1455977"/>
            <a:ext cx="8244279" cy="50680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489"/>
              </a:spcBef>
            </a:pPr>
            <a:r>
              <a:rPr lang="ru-RU" sz="1400" kern="0" spc="-15" dirty="0">
                <a:solidFill>
                  <a:srgbClr val="54201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2. Бизнес-инкубаторы </a:t>
            </a:r>
          </a:p>
          <a:p>
            <a:pPr marL="12700">
              <a:spcBef>
                <a:spcPts val="489"/>
              </a:spcBef>
            </a:pP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Льготная аренда и субаренда помещений МСП, помощь в установлении связей с инвесторами и потенциальными клиентами предоставляется на базе бизнес-инкубаторов</a:t>
            </a:r>
          </a:p>
          <a:p>
            <a:pPr marL="12700">
              <a:spcBef>
                <a:spcPts val="489"/>
              </a:spcBef>
            </a:pP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Бизнес инкубаторы Самарской области</a:t>
            </a:r>
          </a:p>
          <a:p>
            <a:pPr marL="298450" lvl="0" indent="-285750">
              <a:spcBef>
                <a:spcPts val="489"/>
              </a:spcBef>
              <a:buClr>
                <a:srgbClr val="CD9966"/>
              </a:buClr>
              <a:buFont typeface="Wingdings" panose="05000000000000000000" pitchFamily="2" charset="2"/>
              <a:buChar char="Ø"/>
            </a:pP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Кинель-Черкасский бизнес-инкубатор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</a:t>
            </a: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k4biz.ru</a:t>
            </a:r>
          </a:p>
          <a:p>
            <a:pPr marL="298450" lvl="0" indent="-285750">
              <a:spcBef>
                <a:spcPts val="489"/>
              </a:spcBef>
              <a:buClr>
                <a:srgbClr val="CD9966"/>
              </a:buClr>
              <a:buFont typeface="Wingdings" panose="05000000000000000000" pitchFamily="2" charset="2"/>
              <a:buChar char="Ø"/>
            </a:pP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Бизнес-инкубатор Тольятти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www.biznes-63.ru</a:t>
            </a:r>
            <a:endParaRPr lang="ru-RU" sz="1400" kern="0" spc="-15" dirty="0">
              <a:solidFill>
                <a:srgbClr val="54201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98450" lvl="0" indent="-285750">
              <a:spcBef>
                <a:spcPts val="489"/>
              </a:spcBef>
              <a:buClr>
                <a:srgbClr val="CD9966"/>
              </a:buClr>
              <a:buFont typeface="Wingdings" panose="05000000000000000000" pitchFamily="2" charset="2"/>
              <a:buChar char="Ø"/>
            </a:pP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Самарский бизнес инкубатор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www.sbi63.ru</a:t>
            </a:r>
            <a:endParaRPr lang="ru-RU" sz="1400" kern="0" spc="-15" dirty="0">
              <a:solidFill>
                <a:srgbClr val="54201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98450" lvl="0" indent="-285750">
              <a:spcBef>
                <a:spcPts val="489"/>
              </a:spcBef>
              <a:buClr>
                <a:srgbClr val="CD9966"/>
              </a:buClr>
              <a:buFont typeface="Wingdings" panose="05000000000000000000" pitchFamily="2" charset="2"/>
              <a:buChar char="Ø"/>
            </a:pP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Бизнес-инкубатор муниципального района Нефтегорский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www.neftegorskadm.ru/page/367</a:t>
            </a:r>
            <a:endParaRPr lang="ru-RU" sz="1400" kern="0" spc="-15" dirty="0">
              <a:solidFill>
                <a:srgbClr val="54201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298450" lvl="0" indent="-285750">
              <a:spcBef>
                <a:spcPts val="489"/>
              </a:spcBef>
              <a:buFont typeface="Wingdings" panose="05000000000000000000" pitchFamily="2" charset="2"/>
              <a:buChar char="Ø"/>
            </a:pPr>
            <a:endParaRPr lang="ru-RU" sz="1400" kern="0" spc="-15" dirty="0">
              <a:solidFill>
                <a:srgbClr val="54201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12700">
              <a:spcBef>
                <a:spcPts val="489"/>
              </a:spcBef>
            </a:pPr>
            <a:r>
              <a:rPr lang="ru-RU" sz="1400" kern="0" spc="-15" dirty="0">
                <a:solidFill>
                  <a:srgbClr val="542011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3.Технопарки и промышленные парки</a:t>
            </a:r>
          </a:p>
          <a:p>
            <a:pPr marL="12700">
              <a:spcBef>
                <a:spcPts val="489"/>
              </a:spcBef>
            </a:pP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Специально созданные для размещения новых производств площадки, обеспеченные инфраструктурой и всеми необходимыми административно-правовыми условиями</a:t>
            </a:r>
          </a:p>
          <a:p>
            <a:pPr marL="298450" lvl="0" indent="-285750">
              <a:spcBef>
                <a:spcPts val="489"/>
              </a:spcBef>
              <a:buClr>
                <a:srgbClr val="CD9966"/>
              </a:buClr>
              <a:buFont typeface="Wingdings" panose="05000000000000000000" pitchFamily="2" charset="2"/>
              <a:buChar char="Ø"/>
            </a:pP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Индустриальный парк «</a:t>
            </a:r>
            <a:r>
              <a:rPr lang="ru-RU" sz="1400" kern="0" spc="-15" dirty="0" err="1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Тольяттисинтез</a:t>
            </a: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www.ip-ts.ru/ru</a:t>
            </a:r>
            <a:endParaRPr lang="ru-RU" sz="1400" kern="0" spc="-15" dirty="0">
              <a:solidFill>
                <a:srgbClr val="542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lvl="0" indent="-285750">
              <a:spcBef>
                <a:spcPts val="489"/>
              </a:spcBef>
              <a:buClr>
                <a:srgbClr val="CD9966"/>
              </a:buClr>
              <a:buFont typeface="Wingdings" panose="05000000000000000000" pitchFamily="2" charset="2"/>
              <a:buChar char="Ø"/>
            </a:pP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Индустриальный парк «Чапаевск»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www. i-parks.ru/industrial-parks/industrial-park-chapaevsk.html</a:t>
            </a:r>
            <a:endParaRPr lang="ru-RU" sz="1400" kern="0" spc="-15" dirty="0">
              <a:solidFill>
                <a:srgbClr val="542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lvl="0" indent="-285750">
              <a:spcBef>
                <a:spcPts val="489"/>
              </a:spcBef>
              <a:buClr>
                <a:srgbClr val="CD9966"/>
              </a:buClr>
              <a:buFont typeface="Wingdings" panose="05000000000000000000" pitchFamily="2" charset="2"/>
              <a:buChar char="Ø"/>
            </a:pP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Индустриальный парк «Преображенка»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www.i-parks.ru/industrial-parks/industrial-park-preobrazhenka.html</a:t>
            </a:r>
            <a:endParaRPr lang="ru-RU" sz="1400" kern="0" spc="-15" dirty="0">
              <a:solidFill>
                <a:srgbClr val="542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lvl="0" indent="-285750">
              <a:spcBef>
                <a:spcPts val="489"/>
              </a:spcBef>
              <a:buClr>
                <a:srgbClr val="CD9966"/>
              </a:buClr>
              <a:buFont typeface="Wingdings" panose="05000000000000000000" pitchFamily="2" charset="2"/>
              <a:buChar char="Ø"/>
            </a:pP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Технопарк «Жигулевская Долина»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www.dolinatlt.ru</a:t>
            </a:r>
            <a:endParaRPr lang="ru-RU" sz="1400" kern="0" spc="-15" dirty="0">
              <a:solidFill>
                <a:srgbClr val="542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lvl="0" indent="-285750">
              <a:spcBef>
                <a:spcPts val="489"/>
              </a:spcBef>
              <a:buClr>
                <a:srgbClr val="CD9966"/>
              </a:buClr>
              <a:buFont typeface="Wingdings" panose="05000000000000000000" pitchFamily="2" charset="2"/>
              <a:buChar char="Ø"/>
            </a:pP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Индустриальный парк «АВТОВАЗ»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www.ipark-avtovaz.ru</a:t>
            </a:r>
            <a:endParaRPr lang="ru-RU" sz="1400" kern="0" spc="-15" dirty="0">
              <a:solidFill>
                <a:srgbClr val="5420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8450" lvl="0" indent="-285750">
              <a:spcBef>
                <a:spcPts val="489"/>
              </a:spcBef>
              <a:buClr>
                <a:srgbClr val="CD9966"/>
              </a:buClr>
              <a:buFont typeface="Wingdings" panose="05000000000000000000" pitchFamily="2" charset="2"/>
              <a:buChar char="Ø"/>
            </a:pPr>
            <a:r>
              <a:rPr lang="ru-RU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Особая экономическая зона «Тольятти»</a:t>
            </a:r>
            <a:r>
              <a:rPr lang="en-US" sz="1400" kern="0" spc="-15" dirty="0">
                <a:solidFill>
                  <a:srgbClr val="5420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www.oeztlt.ru/ru</a:t>
            </a:r>
            <a:endParaRPr lang="ru-RU" sz="1400" kern="0" spc="-15" dirty="0">
              <a:solidFill>
                <a:srgbClr val="54201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object 11"/>
          <p:cNvSpPr txBox="1">
            <a:spLocks/>
          </p:cNvSpPr>
          <p:nvPr/>
        </p:nvSpPr>
        <p:spPr>
          <a:xfrm>
            <a:off x="931252" y="685800"/>
            <a:ext cx="7420609" cy="432169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>
            <a:lvl1pPr>
              <a:defRPr sz="2400" b="0" i="0">
                <a:solidFill>
                  <a:srgbClr val="54201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489"/>
              </a:spcBef>
            </a:pPr>
            <a:r>
              <a:rPr lang="ru-RU" kern="0" spc="-15" dirty="0">
                <a:latin typeface="Arial Black" panose="020B0A04020102020204" pitchFamily="34" charset="0"/>
              </a:rPr>
              <a:t>Имущественные </a:t>
            </a:r>
            <a:r>
              <a:rPr lang="ru-RU" kern="0" dirty="0">
                <a:latin typeface="Arial Black" panose="020B0A04020102020204" pitchFamily="34" charset="0"/>
              </a:rPr>
              <a:t>меры</a:t>
            </a:r>
            <a:r>
              <a:rPr lang="ru-RU" kern="0" spc="5" dirty="0">
                <a:latin typeface="Arial Black" panose="020B0A04020102020204" pitchFamily="34" charset="0"/>
              </a:rPr>
              <a:t> </a:t>
            </a:r>
            <a:r>
              <a:rPr lang="ru-RU" kern="0" spc="-15" dirty="0">
                <a:latin typeface="Arial Black" panose="020B0A04020102020204" pitchFamily="34" charset="0"/>
              </a:rPr>
              <a:t>поддержки</a:t>
            </a:r>
          </a:p>
        </p:txBody>
      </p:sp>
      <p:sp>
        <p:nvSpPr>
          <p:cNvPr id="10" name="object 8"/>
          <p:cNvSpPr/>
          <p:nvPr/>
        </p:nvSpPr>
        <p:spPr>
          <a:xfrm>
            <a:off x="2648123" y="1473697"/>
            <a:ext cx="227075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5"/>
          <p:cNvSpPr/>
          <p:nvPr/>
        </p:nvSpPr>
        <p:spPr>
          <a:xfrm>
            <a:off x="1082656" y="1874626"/>
            <a:ext cx="900684" cy="11262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8">
            <a:extLst>
              <a:ext uri="{FF2B5EF4-FFF2-40B4-BE49-F238E27FC236}">
                <a16:creationId xmlns="" xmlns:a16="http://schemas.microsoft.com/office/drawing/2014/main" id="{616BDEEB-6124-4912-B94A-DDF1C021066D}"/>
              </a:ext>
            </a:extLst>
          </p:cNvPr>
          <p:cNvSpPr/>
          <p:nvPr/>
        </p:nvSpPr>
        <p:spPr>
          <a:xfrm>
            <a:off x="2648123" y="3869126"/>
            <a:ext cx="227075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390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0" y="5519609"/>
            <a:ext cx="4389119" cy="13456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4400" y="665545"/>
            <a:ext cx="8229600" cy="1016944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9"/>
              </a:spcBef>
            </a:pPr>
            <a:r>
              <a:rPr lang="ru-RU" spc="-15" dirty="0">
                <a:solidFill>
                  <a:srgbClr val="552111"/>
                </a:solidFill>
                <a:latin typeface="Arial Black" panose="020B0A04020102020204" pitchFamily="34" charset="0"/>
              </a:rPr>
              <a:t>Неотложная правовая помощь предпринимателям</a:t>
            </a:r>
            <a:br>
              <a:rPr lang="ru-RU" spc="-15" dirty="0">
                <a:solidFill>
                  <a:srgbClr val="552111"/>
                </a:solidFill>
                <a:latin typeface="Arial Black" panose="020B0A04020102020204" pitchFamily="34" charset="0"/>
              </a:rPr>
            </a:br>
            <a:r>
              <a:rPr sz="14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4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СМСП, включенных в </a:t>
            </a:r>
            <a:r>
              <a:rPr sz="14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</a:t>
            </a:r>
            <a:r>
              <a:rPr sz="14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77000" y="5158576"/>
            <a:ext cx="6964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 indent="450215">
              <a:spcAft>
                <a:spcPts val="1200"/>
              </a:spcAft>
            </a:pPr>
            <a:r>
              <a:rPr lang="ru-RU" sz="1600" b="1" dirty="0">
                <a:solidFill>
                  <a:srgbClr val="E84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Телефон «горячей линии»: </a:t>
            </a:r>
            <a:r>
              <a:rPr lang="ru-RU" b="1" dirty="0">
                <a:solidFill>
                  <a:srgbClr val="E8452B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(927) 900-40-65</a:t>
            </a:r>
            <a:endParaRPr lang="ru-RU" sz="1600" dirty="0">
              <a:solidFill>
                <a:srgbClr val="E845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67000" y="1857068"/>
            <a:ext cx="8686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CD99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Перечень оказываемых услуг</a:t>
            </a:r>
            <a:endParaRPr lang="ru-RU" sz="1400" dirty="0">
              <a:solidFill>
                <a:srgbClr val="CD99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ru-RU" sz="1400" b="1" dirty="0">
                <a:solidFill>
                  <a:srgbClr val="552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Консультирование:</a:t>
            </a:r>
            <a:endParaRPr lang="ru-RU" sz="1400" dirty="0">
              <a:solidFill>
                <a:srgbClr val="55211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E8452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52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Общие вопросы проведения проверок органами контроля (надзора)</a:t>
            </a:r>
          </a:p>
          <a:p>
            <a:pPr marL="285750" indent="-285750">
              <a:spcAft>
                <a:spcPts val="0"/>
              </a:spcAft>
              <a:buClr>
                <a:srgbClr val="E8452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52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рамках проводимой проверки на разных стадиях ее проведения</a:t>
            </a:r>
          </a:p>
          <a:p>
            <a:pPr marL="285750" indent="-285750">
              <a:spcAft>
                <a:spcPts val="1200"/>
              </a:spcAft>
              <a:buClr>
                <a:srgbClr val="E8452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52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Обжалование действий (бездействия) должностных лиц органов контроля (надзора) или обжалование вынесенных по результатам проверки актов</a:t>
            </a:r>
          </a:p>
          <a:p>
            <a:pPr lvl="0">
              <a:spcAft>
                <a:spcPts val="0"/>
              </a:spcAft>
              <a:tabLst>
                <a:tab pos="540385" algn="l"/>
              </a:tabLst>
            </a:pPr>
            <a:r>
              <a:rPr lang="ru-RU" sz="1400" b="1" dirty="0">
                <a:solidFill>
                  <a:srgbClr val="552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Выезд специалистов для оказания правовой помощи в момент проведения проверки в следующих случаях:</a:t>
            </a:r>
            <a:endParaRPr lang="ru-RU" sz="1400" dirty="0">
              <a:solidFill>
                <a:srgbClr val="55211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Clr>
                <a:srgbClr val="E8452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52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Незаконное нахождение лиц под видом сотрудников органа контроля (надзора) на территории субъекта предпринимательской деятельности</a:t>
            </a:r>
          </a:p>
          <a:p>
            <a:pPr marL="285750" indent="-285750">
              <a:spcAft>
                <a:spcPts val="0"/>
              </a:spcAft>
              <a:buClr>
                <a:srgbClr val="E8452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52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Предотвращение незаконной проверки (основание проведения которой не подтверждено документально)</a:t>
            </a:r>
          </a:p>
          <a:p>
            <a:pPr marL="285750" indent="-285750">
              <a:spcAft>
                <a:spcPts val="0"/>
              </a:spcAft>
              <a:buClr>
                <a:srgbClr val="E8452B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5521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Пресечение незаконных действий должностных лиц органов контроля (надзора) в рамках документально подтвержденной проверки</a:t>
            </a:r>
          </a:p>
          <a:p>
            <a:pPr>
              <a:spcAft>
                <a:spcPts val="0"/>
              </a:spcAft>
            </a:pPr>
            <a:r>
              <a:rPr lang="ru-RU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760C81BA-3BD3-4C18-840E-ED14A9A9746C}"/>
              </a:ext>
            </a:extLst>
          </p:cNvPr>
          <p:cNvSpPr/>
          <p:nvPr/>
        </p:nvSpPr>
        <p:spPr>
          <a:xfrm>
            <a:off x="7162800" y="5527908"/>
            <a:ext cx="4389119" cy="966931"/>
          </a:xfrm>
          <a:prstGeom prst="rect">
            <a:avLst/>
          </a:prstGeom>
          <a:solidFill>
            <a:srgbClr val="CD9966"/>
          </a:solidFill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Единый портал государственной поддержки бизнеса в Самарской области </a:t>
            </a:r>
            <a:r>
              <a:rPr lang="en-US" sz="14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WWW.MYBIZ63.RU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400" b="1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(раздел «Защита бизнеса»)</a:t>
            </a:r>
          </a:p>
        </p:txBody>
      </p:sp>
      <p:sp>
        <p:nvSpPr>
          <p:cNvPr id="9" name="object 7">
            <a:extLst>
              <a:ext uri="{FF2B5EF4-FFF2-40B4-BE49-F238E27FC236}">
                <a16:creationId xmlns="" xmlns:a16="http://schemas.microsoft.com/office/drawing/2014/main" id="{A55EA169-8F50-4FB5-BB28-9AB3BD4AF93B}"/>
              </a:ext>
            </a:extLst>
          </p:cNvPr>
          <p:cNvSpPr/>
          <p:nvPr/>
        </p:nvSpPr>
        <p:spPr>
          <a:xfrm>
            <a:off x="684638" y="1904329"/>
            <a:ext cx="1696720" cy="1696720"/>
          </a:xfrm>
          <a:custGeom>
            <a:avLst/>
            <a:gdLst/>
            <a:ahLst/>
            <a:cxnLst/>
            <a:rect l="l" t="t" r="r" b="b"/>
            <a:pathLst>
              <a:path w="1696720" h="1696720">
                <a:moveTo>
                  <a:pt x="848106" y="0"/>
                </a:moveTo>
                <a:lnTo>
                  <a:pt x="799981" y="1342"/>
                </a:lnTo>
                <a:lnTo>
                  <a:pt x="752560" y="5322"/>
                </a:lnTo>
                <a:lnTo>
                  <a:pt x="705916" y="11868"/>
                </a:lnTo>
                <a:lnTo>
                  <a:pt x="660118" y="20909"/>
                </a:lnTo>
                <a:lnTo>
                  <a:pt x="615239" y="32372"/>
                </a:lnTo>
                <a:lnTo>
                  <a:pt x="571351" y="46186"/>
                </a:lnTo>
                <a:lnTo>
                  <a:pt x="528525" y="62280"/>
                </a:lnTo>
                <a:lnTo>
                  <a:pt x="486833" y="80581"/>
                </a:lnTo>
                <a:lnTo>
                  <a:pt x="446345" y="101019"/>
                </a:lnTo>
                <a:lnTo>
                  <a:pt x="407135" y="123521"/>
                </a:lnTo>
                <a:lnTo>
                  <a:pt x="369274" y="148016"/>
                </a:lnTo>
                <a:lnTo>
                  <a:pt x="332832" y="174433"/>
                </a:lnTo>
                <a:lnTo>
                  <a:pt x="297882" y="202700"/>
                </a:lnTo>
                <a:lnTo>
                  <a:pt x="264496" y="232745"/>
                </a:lnTo>
                <a:lnTo>
                  <a:pt x="232745" y="264496"/>
                </a:lnTo>
                <a:lnTo>
                  <a:pt x="202700" y="297882"/>
                </a:lnTo>
                <a:lnTo>
                  <a:pt x="174433" y="332832"/>
                </a:lnTo>
                <a:lnTo>
                  <a:pt x="148016" y="369274"/>
                </a:lnTo>
                <a:lnTo>
                  <a:pt x="123521" y="407135"/>
                </a:lnTo>
                <a:lnTo>
                  <a:pt x="101019" y="446345"/>
                </a:lnTo>
                <a:lnTo>
                  <a:pt x="80581" y="486833"/>
                </a:lnTo>
                <a:lnTo>
                  <a:pt x="62280" y="528525"/>
                </a:lnTo>
                <a:lnTo>
                  <a:pt x="46186" y="571351"/>
                </a:lnTo>
                <a:lnTo>
                  <a:pt x="32372" y="615239"/>
                </a:lnTo>
                <a:lnTo>
                  <a:pt x="20909" y="660118"/>
                </a:lnTo>
                <a:lnTo>
                  <a:pt x="11868" y="705916"/>
                </a:lnTo>
                <a:lnTo>
                  <a:pt x="5322" y="752560"/>
                </a:lnTo>
                <a:lnTo>
                  <a:pt x="1342" y="799981"/>
                </a:lnTo>
                <a:lnTo>
                  <a:pt x="0" y="848105"/>
                </a:lnTo>
                <a:lnTo>
                  <a:pt x="1342" y="896230"/>
                </a:lnTo>
                <a:lnTo>
                  <a:pt x="5322" y="943651"/>
                </a:lnTo>
                <a:lnTo>
                  <a:pt x="11868" y="990295"/>
                </a:lnTo>
                <a:lnTo>
                  <a:pt x="20909" y="1036093"/>
                </a:lnTo>
                <a:lnTo>
                  <a:pt x="32372" y="1080972"/>
                </a:lnTo>
                <a:lnTo>
                  <a:pt x="46186" y="1124860"/>
                </a:lnTo>
                <a:lnTo>
                  <a:pt x="62280" y="1167686"/>
                </a:lnTo>
                <a:lnTo>
                  <a:pt x="80581" y="1209378"/>
                </a:lnTo>
                <a:lnTo>
                  <a:pt x="101019" y="1249866"/>
                </a:lnTo>
                <a:lnTo>
                  <a:pt x="123521" y="1289076"/>
                </a:lnTo>
                <a:lnTo>
                  <a:pt x="148016" y="1326937"/>
                </a:lnTo>
                <a:lnTo>
                  <a:pt x="174433" y="1363379"/>
                </a:lnTo>
                <a:lnTo>
                  <a:pt x="202700" y="1398329"/>
                </a:lnTo>
                <a:lnTo>
                  <a:pt x="232745" y="1431715"/>
                </a:lnTo>
                <a:lnTo>
                  <a:pt x="264496" y="1463466"/>
                </a:lnTo>
                <a:lnTo>
                  <a:pt x="297882" y="1493511"/>
                </a:lnTo>
                <a:lnTo>
                  <a:pt x="332832" y="1521778"/>
                </a:lnTo>
                <a:lnTo>
                  <a:pt x="369274" y="1548195"/>
                </a:lnTo>
                <a:lnTo>
                  <a:pt x="407135" y="1572690"/>
                </a:lnTo>
                <a:lnTo>
                  <a:pt x="446345" y="1595192"/>
                </a:lnTo>
                <a:lnTo>
                  <a:pt x="486833" y="1615630"/>
                </a:lnTo>
                <a:lnTo>
                  <a:pt x="528525" y="1633931"/>
                </a:lnTo>
                <a:lnTo>
                  <a:pt x="571351" y="1650025"/>
                </a:lnTo>
                <a:lnTo>
                  <a:pt x="615239" y="1663839"/>
                </a:lnTo>
                <a:lnTo>
                  <a:pt x="660118" y="1675302"/>
                </a:lnTo>
                <a:lnTo>
                  <a:pt x="705916" y="1684343"/>
                </a:lnTo>
                <a:lnTo>
                  <a:pt x="752560" y="1690889"/>
                </a:lnTo>
                <a:lnTo>
                  <a:pt x="799981" y="1694869"/>
                </a:lnTo>
                <a:lnTo>
                  <a:pt x="848106" y="1696212"/>
                </a:lnTo>
                <a:lnTo>
                  <a:pt x="896230" y="1694869"/>
                </a:lnTo>
                <a:lnTo>
                  <a:pt x="943651" y="1690889"/>
                </a:lnTo>
                <a:lnTo>
                  <a:pt x="990295" y="1684343"/>
                </a:lnTo>
                <a:lnTo>
                  <a:pt x="1036093" y="1675302"/>
                </a:lnTo>
                <a:lnTo>
                  <a:pt x="1080972" y="1663839"/>
                </a:lnTo>
                <a:lnTo>
                  <a:pt x="1124860" y="1650025"/>
                </a:lnTo>
                <a:lnTo>
                  <a:pt x="1167686" y="1633931"/>
                </a:lnTo>
                <a:lnTo>
                  <a:pt x="1209378" y="1615630"/>
                </a:lnTo>
                <a:lnTo>
                  <a:pt x="1249866" y="1595192"/>
                </a:lnTo>
                <a:lnTo>
                  <a:pt x="1289076" y="1572690"/>
                </a:lnTo>
                <a:lnTo>
                  <a:pt x="1326937" y="1548195"/>
                </a:lnTo>
                <a:lnTo>
                  <a:pt x="1363379" y="1521778"/>
                </a:lnTo>
                <a:lnTo>
                  <a:pt x="1398329" y="1493511"/>
                </a:lnTo>
                <a:lnTo>
                  <a:pt x="1431715" y="1463466"/>
                </a:lnTo>
                <a:lnTo>
                  <a:pt x="1463466" y="1431715"/>
                </a:lnTo>
                <a:lnTo>
                  <a:pt x="1493511" y="1398329"/>
                </a:lnTo>
                <a:lnTo>
                  <a:pt x="1521778" y="1363379"/>
                </a:lnTo>
                <a:lnTo>
                  <a:pt x="1548195" y="1326937"/>
                </a:lnTo>
                <a:lnTo>
                  <a:pt x="1572690" y="1289076"/>
                </a:lnTo>
                <a:lnTo>
                  <a:pt x="1595192" y="1249866"/>
                </a:lnTo>
                <a:lnTo>
                  <a:pt x="1615630" y="1209378"/>
                </a:lnTo>
                <a:lnTo>
                  <a:pt x="1633931" y="1167686"/>
                </a:lnTo>
                <a:lnTo>
                  <a:pt x="1650025" y="1124860"/>
                </a:lnTo>
                <a:lnTo>
                  <a:pt x="1663839" y="1080972"/>
                </a:lnTo>
                <a:lnTo>
                  <a:pt x="1675302" y="1036093"/>
                </a:lnTo>
                <a:lnTo>
                  <a:pt x="1684343" y="990295"/>
                </a:lnTo>
                <a:lnTo>
                  <a:pt x="1690889" y="943651"/>
                </a:lnTo>
                <a:lnTo>
                  <a:pt x="1694869" y="896230"/>
                </a:lnTo>
                <a:lnTo>
                  <a:pt x="1696212" y="848105"/>
                </a:lnTo>
                <a:lnTo>
                  <a:pt x="1694869" y="799981"/>
                </a:lnTo>
                <a:lnTo>
                  <a:pt x="1690889" y="752560"/>
                </a:lnTo>
                <a:lnTo>
                  <a:pt x="1684343" y="705916"/>
                </a:lnTo>
                <a:lnTo>
                  <a:pt x="1675302" y="660118"/>
                </a:lnTo>
                <a:lnTo>
                  <a:pt x="1663839" y="615239"/>
                </a:lnTo>
                <a:lnTo>
                  <a:pt x="1650025" y="571351"/>
                </a:lnTo>
                <a:lnTo>
                  <a:pt x="1633931" y="528525"/>
                </a:lnTo>
                <a:lnTo>
                  <a:pt x="1615630" y="486833"/>
                </a:lnTo>
                <a:lnTo>
                  <a:pt x="1595192" y="446345"/>
                </a:lnTo>
                <a:lnTo>
                  <a:pt x="1572690" y="407135"/>
                </a:lnTo>
                <a:lnTo>
                  <a:pt x="1548195" y="369274"/>
                </a:lnTo>
                <a:lnTo>
                  <a:pt x="1521778" y="332832"/>
                </a:lnTo>
                <a:lnTo>
                  <a:pt x="1493511" y="297882"/>
                </a:lnTo>
                <a:lnTo>
                  <a:pt x="1463466" y="264496"/>
                </a:lnTo>
                <a:lnTo>
                  <a:pt x="1431715" y="232745"/>
                </a:lnTo>
                <a:lnTo>
                  <a:pt x="1398329" y="202700"/>
                </a:lnTo>
                <a:lnTo>
                  <a:pt x="1363379" y="174433"/>
                </a:lnTo>
                <a:lnTo>
                  <a:pt x="1326937" y="148016"/>
                </a:lnTo>
                <a:lnTo>
                  <a:pt x="1289076" y="123521"/>
                </a:lnTo>
                <a:lnTo>
                  <a:pt x="1249866" y="101019"/>
                </a:lnTo>
                <a:lnTo>
                  <a:pt x="1209378" y="80581"/>
                </a:lnTo>
                <a:lnTo>
                  <a:pt x="1167686" y="62280"/>
                </a:lnTo>
                <a:lnTo>
                  <a:pt x="1124860" y="46186"/>
                </a:lnTo>
                <a:lnTo>
                  <a:pt x="1080972" y="32372"/>
                </a:lnTo>
                <a:lnTo>
                  <a:pt x="1036093" y="20909"/>
                </a:lnTo>
                <a:lnTo>
                  <a:pt x="990295" y="11868"/>
                </a:lnTo>
                <a:lnTo>
                  <a:pt x="943651" y="5322"/>
                </a:lnTo>
                <a:lnTo>
                  <a:pt x="896230" y="1342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="" xmlns:a16="http://schemas.microsoft.com/office/drawing/2014/main" id="{BA4CA032-DDB7-472C-A32F-8B68792F58AC}"/>
              </a:ext>
            </a:extLst>
          </p:cNvPr>
          <p:cNvSpPr/>
          <p:nvPr/>
        </p:nvSpPr>
        <p:spPr>
          <a:xfrm>
            <a:off x="1082656" y="2189571"/>
            <a:ext cx="900684" cy="1126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7504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30883" y="1884215"/>
            <a:ext cx="8305800" cy="424475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самозанятых граждан и лиц, планирующих начать предпринимательскую деятельность</a:t>
            </a:r>
          </a:p>
          <a:p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продвижение продукции (маркетинговые услуги, создание и продвижение аккаунтов в социальных сетях, изготовление полиграфии)</a:t>
            </a:r>
          </a:p>
          <a:p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обучающие мероприятия и </a:t>
            </a:r>
            <a:r>
              <a:rPr lang="ru-RU" sz="1500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профоориентационный</a:t>
            </a:r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форум </a:t>
            </a:r>
          </a:p>
          <a:p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проведение </a:t>
            </a:r>
            <a:r>
              <a:rPr lang="ru-RU" sz="1500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-ярмарочных мероприятий </a:t>
            </a:r>
          </a:p>
          <a:p>
            <a:endParaRPr lang="ru-RU" sz="15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действующих и начинающих СМСП</a:t>
            </a:r>
          </a:p>
          <a:p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содействие в приведении продукции в соответствие с необходимыми требованиями (стандартизация, сертификация, необходимые разрешения, патентование)</a:t>
            </a:r>
          </a:p>
          <a:p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содействие в расширении рынков сбыта (создание сайта-визитки, сайта-каталога, размещение продукции на маркетплейсах)</a:t>
            </a:r>
          </a:p>
          <a:p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участие СМСП в </a:t>
            </a:r>
            <a:r>
              <a:rPr lang="ru-RU" sz="1500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выставочно</a:t>
            </a:r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-ярмарочных и </a:t>
            </a:r>
            <a:r>
              <a:rPr lang="ru-RU" sz="1500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конгрессных</a:t>
            </a:r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мероприятиях на территории РФ</a:t>
            </a:r>
          </a:p>
          <a:p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консультационные услуги (бухгалтерские консультации, сдача отчетности, правовые консультации)</a:t>
            </a:r>
          </a:p>
          <a:p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обучающие мероприятия, акселерационные программы</a:t>
            </a:r>
          </a:p>
          <a:p>
            <a:endParaRPr lang="ru-RU" sz="15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Организационная поддержка</a:t>
            </a:r>
          </a:p>
          <a:p>
            <a:r>
              <a:rPr lang="ru-RU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предоставление переговорных, конференц-залов, коворкингов</a:t>
            </a:r>
          </a:p>
        </p:txBody>
      </p:sp>
      <p:sp>
        <p:nvSpPr>
          <p:cNvPr id="4" name="object 4"/>
          <p:cNvSpPr/>
          <p:nvPr/>
        </p:nvSpPr>
        <p:spPr>
          <a:xfrm>
            <a:off x="2912872" y="1977225"/>
            <a:ext cx="227076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46651" y="3365554"/>
            <a:ext cx="227075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4588" y="1670740"/>
            <a:ext cx="1696720" cy="1694814"/>
          </a:xfrm>
          <a:custGeom>
            <a:avLst/>
            <a:gdLst/>
            <a:ahLst/>
            <a:cxnLst/>
            <a:rect l="l" t="t" r="r" b="b"/>
            <a:pathLst>
              <a:path w="1696720" h="1694814">
                <a:moveTo>
                  <a:pt x="848106" y="0"/>
                </a:moveTo>
                <a:lnTo>
                  <a:pt x="799981" y="1341"/>
                </a:lnTo>
                <a:lnTo>
                  <a:pt x="752560" y="5317"/>
                </a:lnTo>
                <a:lnTo>
                  <a:pt x="705916" y="11857"/>
                </a:lnTo>
                <a:lnTo>
                  <a:pt x="660118" y="20888"/>
                </a:lnTo>
                <a:lnTo>
                  <a:pt x="615239" y="32340"/>
                </a:lnTo>
                <a:lnTo>
                  <a:pt x="571351" y="46140"/>
                </a:lnTo>
                <a:lnTo>
                  <a:pt x="528525" y="62218"/>
                </a:lnTo>
                <a:lnTo>
                  <a:pt x="486833" y="80502"/>
                </a:lnTo>
                <a:lnTo>
                  <a:pt x="446345" y="100920"/>
                </a:lnTo>
                <a:lnTo>
                  <a:pt x="407135" y="123401"/>
                </a:lnTo>
                <a:lnTo>
                  <a:pt x="369274" y="147873"/>
                </a:lnTo>
                <a:lnTo>
                  <a:pt x="332832" y="174265"/>
                </a:lnTo>
                <a:lnTo>
                  <a:pt x="297882" y="202504"/>
                </a:lnTo>
                <a:lnTo>
                  <a:pt x="264496" y="232521"/>
                </a:lnTo>
                <a:lnTo>
                  <a:pt x="232745" y="264243"/>
                </a:lnTo>
                <a:lnTo>
                  <a:pt x="202700" y="297598"/>
                </a:lnTo>
                <a:lnTo>
                  <a:pt x="174433" y="332516"/>
                </a:lnTo>
                <a:lnTo>
                  <a:pt x="148016" y="368924"/>
                </a:lnTo>
                <a:lnTo>
                  <a:pt x="123521" y="406752"/>
                </a:lnTo>
                <a:lnTo>
                  <a:pt x="101019" y="445927"/>
                </a:lnTo>
                <a:lnTo>
                  <a:pt x="80581" y="486378"/>
                </a:lnTo>
                <a:lnTo>
                  <a:pt x="62280" y="528034"/>
                </a:lnTo>
                <a:lnTo>
                  <a:pt x="46186" y="570822"/>
                </a:lnTo>
                <a:lnTo>
                  <a:pt x="32372" y="614672"/>
                </a:lnTo>
                <a:lnTo>
                  <a:pt x="20909" y="659513"/>
                </a:lnTo>
                <a:lnTo>
                  <a:pt x="11868" y="705271"/>
                </a:lnTo>
                <a:lnTo>
                  <a:pt x="5322" y="751877"/>
                </a:lnTo>
                <a:lnTo>
                  <a:pt x="1342" y="799258"/>
                </a:lnTo>
                <a:lnTo>
                  <a:pt x="0" y="847343"/>
                </a:lnTo>
                <a:lnTo>
                  <a:pt x="1342" y="895429"/>
                </a:lnTo>
                <a:lnTo>
                  <a:pt x="5322" y="942810"/>
                </a:lnTo>
                <a:lnTo>
                  <a:pt x="11868" y="989416"/>
                </a:lnTo>
                <a:lnTo>
                  <a:pt x="20909" y="1035174"/>
                </a:lnTo>
                <a:lnTo>
                  <a:pt x="32372" y="1080015"/>
                </a:lnTo>
                <a:lnTo>
                  <a:pt x="46186" y="1123865"/>
                </a:lnTo>
                <a:lnTo>
                  <a:pt x="62280" y="1166653"/>
                </a:lnTo>
                <a:lnTo>
                  <a:pt x="80581" y="1208309"/>
                </a:lnTo>
                <a:lnTo>
                  <a:pt x="101019" y="1248760"/>
                </a:lnTo>
                <a:lnTo>
                  <a:pt x="123521" y="1287935"/>
                </a:lnTo>
                <a:lnTo>
                  <a:pt x="148016" y="1325763"/>
                </a:lnTo>
                <a:lnTo>
                  <a:pt x="174433" y="1362171"/>
                </a:lnTo>
                <a:lnTo>
                  <a:pt x="202700" y="1397089"/>
                </a:lnTo>
                <a:lnTo>
                  <a:pt x="232745" y="1430444"/>
                </a:lnTo>
                <a:lnTo>
                  <a:pt x="264496" y="1462166"/>
                </a:lnTo>
                <a:lnTo>
                  <a:pt x="297882" y="1492183"/>
                </a:lnTo>
                <a:lnTo>
                  <a:pt x="332832" y="1520422"/>
                </a:lnTo>
                <a:lnTo>
                  <a:pt x="369274" y="1546814"/>
                </a:lnTo>
                <a:lnTo>
                  <a:pt x="407135" y="1571286"/>
                </a:lnTo>
                <a:lnTo>
                  <a:pt x="446345" y="1593767"/>
                </a:lnTo>
                <a:lnTo>
                  <a:pt x="486833" y="1614185"/>
                </a:lnTo>
                <a:lnTo>
                  <a:pt x="528525" y="1632469"/>
                </a:lnTo>
                <a:lnTo>
                  <a:pt x="571351" y="1648547"/>
                </a:lnTo>
                <a:lnTo>
                  <a:pt x="615239" y="1662347"/>
                </a:lnTo>
                <a:lnTo>
                  <a:pt x="660118" y="1673799"/>
                </a:lnTo>
                <a:lnTo>
                  <a:pt x="705916" y="1682830"/>
                </a:lnTo>
                <a:lnTo>
                  <a:pt x="752560" y="1689370"/>
                </a:lnTo>
                <a:lnTo>
                  <a:pt x="799981" y="1693346"/>
                </a:lnTo>
                <a:lnTo>
                  <a:pt x="848106" y="1694688"/>
                </a:lnTo>
                <a:lnTo>
                  <a:pt x="896230" y="1693346"/>
                </a:lnTo>
                <a:lnTo>
                  <a:pt x="943651" y="1689370"/>
                </a:lnTo>
                <a:lnTo>
                  <a:pt x="990295" y="1682830"/>
                </a:lnTo>
                <a:lnTo>
                  <a:pt x="1036093" y="1673799"/>
                </a:lnTo>
                <a:lnTo>
                  <a:pt x="1080972" y="1662347"/>
                </a:lnTo>
                <a:lnTo>
                  <a:pt x="1124860" y="1648547"/>
                </a:lnTo>
                <a:lnTo>
                  <a:pt x="1167686" y="1632469"/>
                </a:lnTo>
                <a:lnTo>
                  <a:pt x="1209378" y="1614185"/>
                </a:lnTo>
                <a:lnTo>
                  <a:pt x="1249866" y="1593767"/>
                </a:lnTo>
                <a:lnTo>
                  <a:pt x="1289076" y="1571286"/>
                </a:lnTo>
                <a:lnTo>
                  <a:pt x="1326937" y="1546814"/>
                </a:lnTo>
                <a:lnTo>
                  <a:pt x="1363379" y="1520422"/>
                </a:lnTo>
                <a:lnTo>
                  <a:pt x="1398329" y="1492183"/>
                </a:lnTo>
                <a:lnTo>
                  <a:pt x="1431715" y="1462166"/>
                </a:lnTo>
                <a:lnTo>
                  <a:pt x="1463466" y="1430444"/>
                </a:lnTo>
                <a:lnTo>
                  <a:pt x="1493511" y="1397089"/>
                </a:lnTo>
                <a:lnTo>
                  <a:pt x="1521778" y="1362171"/>
                </a:lnTo>
                <a:lnTo>
                  <a:pt x="1548195" y="1325763"/>
                </a:lnTo>
                <a:lnTo>
                  <a:pt x="1572690" y="1287935"/>
                </a:lnTo>
                <a:lnTo>
                  <a:pt x="1595192" y="1248760"/>
                </a:lnTo>
                <a:lnTo>
                  <a:pt x="1615630" y="1208309"/>
                </a:lnTo>
                <a:lnTo>
                  <a:pt x="1633931" y="1166653"/>
                </a:lnTo>
                <a:lnTo>
                  <a:pt x="1650025" y="1123865"/>
                </a:lnTo>
                <a:lnTo>
                  <a:pt x="1663839" y="1080015"/>
                </a:lnTo>
                <a:lnTo>
                  <a:pt x="1675302" y="1035174"/>
                </a:lnTo>
                <a:lnTo>
                  <a:pt x="1684343" y="989416"/>
                </a:lnTo>
                <a:lnTo>
                  <a:pt x="1690889" y="942810"/>
                </a:lnTo>
                <a:lnTo>
                  <a:pt x="1694869" y="895429"/>
                </a:lnTo>
                <a:lnTo>
                  <a:pt x="1696212" y="847343"/>
                </a:lnTo>
                <a:lnTo>
                  <a:pt x="1694869" y="799258"/>
                </a:lnTo>
                <a:lnTo>
                  <a:pt x="1690889" y="751877"/>
                </a:lnTo>
                <a:lnTo>
                  <a:pt x="1684343" y="705271"/>
                </a:lnTo>
                <a:lnTo>
                  <a:pt x="1675302" y="659513"/>
                </a:lnTo>
                <a:lnTo>
                  <a:pt x="1663839" y="614672"/>
                </a:lnTo>
                <a:lnTo>
                  <a:pt x="1650025" y="570822"/>
                </a:lnTo>
                <a:lnTo>
                  <a:pt x="1633931" y="528034"/>
                </a:lnTo>
                <a:lnTo>
                  <a:pt x="1615630" y="486378"/>
                </a:lnTo>
                <a:lnTo>
                  <a:pt x="1595192" y="445927"/>
                </a:lnTo>
                <a:lnTo>
                  <a:pt x="1572690" y="406752"/>
                </a:lnTo>
                <a:lnTo>
                  <a:pt x="1548195" y="368924"/>
                </a:lnTo>
                <a:lnTo>
                  <a:pt x="1521778" y="332516"/>
                </a:lnTo>
                <a:lnTo>
                  <a:pt x="1493511" y="297598"/>
                </a:lnTo>
                <a:lnTo>
                  <a:pt x="1463466" y="264243"/>
                </a:lnTo>
                <a:lnTo>
                  <a:pt x="1431715" y="232521"/>
                </a:lnTo>
                <a:lnTo>
                  <a:pt x="1398329" y="202504"/>
                </a:lnTo>
                <a:lnTo>
                  <a:pt x="1363379" y="174265"/>
                </a:lnTo>
                <a:lnTo>
                  <a:pt x="1326937" y="147873"/>
                </a:lnTo>
                <a:lnTo>
                  <a:pt x="1289076" y="123401"/>
                </a:lnTo>
                <a:lnTo>
                  <a:pt x="1249866" y="100920"/>
                </a:lnTo>
                <a:lnTo>
                  <a:pt x="1209378" y="80502"/>
                </a:lnTo>
                <a:lnTo>
                  <a:pt x="1167686" y="62218"/>
                </a:lnTo>
                <a:lnTo>
                  <a:pt x="1124860" y="46140"/>
                </a:lnTo>
                <a:lnTo>
                  <a:pt x="1080972" y="32340"/>
                </a:lnTo>
                <a:lnTo>
                  <a:pt x="1036093" y="20888"/>
                </a:lnTo>
                <a:lnTo>
                  <a:pt x="990295" y="11857"/>
                </a:lnTo>
                <a:lnTo>
                  <a:pt x="943651" y="5317"/>
                </a:lnTo>
                <a:lnTo>
                  <a:pt x="896230" y="1341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4588" y="3563111"/>
            <a:ext cx="1892808" cy="3294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0234" y="729033"/>
            <a:ext cx="7700365" cy="55335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lang="ru-RU" sz="3200" spc="-15" dirty="0">
                <a:latin typeface="Arial Black" panose="020B0A04020102020204" pitchFamily="34" charset="0"/>
              </a:rPr>
              <a:t>Услуги центров «Мой бизнес»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="" xmlns:a16="http://schemas.microsoft.com/office/drawing/2014/main" id="{F11813B1-F43A-423A-B555-CFEDC5E89F77}"/>
              </a:ext>
            </a:extLst>
          </p:cNvPr>
          <p:cNvSpPr/>
          <p:nvPr/>
        </p:nvSpPr>
        <p:spPr>
          <a:xfrm>
            <a:off x="3026410" y="5649905"/>
            <a:ext cx="227075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4F74307-172C-487F-B65A-5254E4C02B6D}"/>
              </a:ext>
            </a:extLst>
          </p:cNvPr>
          <p:cNvSpPr/>
          <p:nvPr/>
        </p:nvSpPr>
        <p:spPr>
          <a:xfrm>
            <a:off x="9249220" y="5066501"/>
            <a:ext cx="2960848" cy="1620957"/>
          </a:xfrm>
          <a:prstGeom prst="rect">
            <a:avLst/>
          </a:prstGeom>
          <a:solidFill>
            <a:srgbClr val="CD9966"/>
          </a:solidFill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«Мой бизнес»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ул. Молодогвардейская, 211 (скоро открытие)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Подать заявку на получение услуги</a:t>
            </a:r>
            <a:r>
              <a:rPr lang="en-US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700" marR="480059" lvl="0">
              <a:spcBef>
                <a:spcPts val="100"/>
              </a:spcBef>
            </a:pPr>
            <a:r>
              <a:rPr lang="en-US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WWW.MYBIZ63.RU</a:t>
            </a:r>
            <a:endParaRPr lang="en-US" sz="1200" spc="-5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 marR="480059" lvl="0">
              <a:spcBef>
                <a:spcPts val="100"/>
              </a:spcBef>
            </a:pPr>
            <a:r>
              <a:rPr lang="en-US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«Календарь мероприятий»)</a:t>
            </a:r>
          </a:p>
        </p:txBody>
      </p:sp>
      <p:sp>
        <p:nvSpPr>
          <p:cNvPr id="12" name="object 31">
            <a:extLst>
              <a:ext uri="{FF2B5EF4-FFF2-40B4-BE49-F238E27FC236}">
                <a16:creationId xmlns="" xmlns:a16="http://schemas.microsoft.com/office/drawing/2014/main" id="{1EFFD53F-942F-40DD-A802-955A0E734F28}"/>
              </a:ext>
            </a:extLst>
          </p:cNvPr>
          <p:cNvSpPr/>
          <p:nvPr/>
        </p:nvSpPr>
        <p:spPr>
          <a:xfrm>
            <a:off x="1066800" y="1989802"/>
            <a:ext cx="1322832" cy="1187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376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0" y="2133600"/>
            <a:ext cx="8305800" cy="353686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Комплексные услуги</a:t>
            </a:r>
            <a:r>
              <a:rPr lang="en-US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сопровождение экспортного контракта</a:t>
            </a:r>
          </a:p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поиск и подбор иностранного покупателя</a:t>
            </a:r>
          </a:p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поиск российского поставщика по запросу импортера</a:t>
            </a:r>
          </a:p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проведение международных бизнес-миссий</a:t>
            </a:r>
          </a:p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проведение реверсных бизнес-миссий</a:t>
            </a:r>
          </a:p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проведение межрегиональных бизнес-миссий</a:t>
            </a:r>
          </a:p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участие в международных выставках</a:t>
            </a:r>
          </a:p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e-commerce</a:t>
            </a:r>
          </a:p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комплексные программы по развитию экспорта</a:t>
            </a:r>
          </a:p>
          <a:p>
            <a:endParaRPr lang="ru-RU" sz="16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Самостоятельные услуги</a:t>
            </a:r>
            <a:r>
              <a:rPr lang="en-US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6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образовательные программы</a:t>
            </a:r>
          </a:p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сертификация</a:t>
            </a:r>
          </a:p>
        </p:txBody>
      </p:sp>
      <p:sp>
        <p:nvSpPr>
          <p:cNvPr id="4" name="object 4"/>
          <p:cNvSpPr/>
          <p:nvPr/>
        </p:nvSpPr>
        <p:spPr>
          <a:xfrm>
            <a:off x="3087189" y="2226610"/>
            <a:ext cx="227076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4588" y="3563111"/>
            <a:ext cx="1892808" cy="3294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0234" y="677702"/>
            <a:ext cx="7319366" cy="1045799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lang="ru-RU" sz="3200" spc="-15" dirty="0" err="1">
                <a:latin typeface="Arial Black" panose="020B0A04020102020204" pitchFamily="34" charset="0"/>
              </a:rPr>
              <a:t>Поддежка</a:t>
            </a:r>
            <a:r>
              <a:rPr lang="ru-RU" sz="3200" spc="-15" dirty="0">
                <a:latin typeface="Arial Black" panose="020B0A04020102020204" pitchFamily="34" charset="0"/>
              </a:rPr>
              <a:t> </a:t>
            </a:r>
            <a:r>
              <a:rPr lang="ru-RU" sz="3200" spc="-15" dirty="0" err="1">
                <a:latin typeface="Arial Black" panose="020B0A04020102020204" pitchFamily="34" charset="0"/>
              </a:rPr>
              <a:t>экспортно</a:t>
            </a:r>
            <a:r>
              <a:rPr lang="ru-RU" sz="3200" spc="-15" dirty="0">
                <a:latin typeface="Arial Black" panose="020B0A04020102020204" pitchFamily="34" charset="0"/>
              </a:rPr>
              <a:t> ориентированных организаций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9" name="object 5">
            <a:extLst>
              <a:ext uri="{FF2B5EF4-FFF2-40B4-BE49-F238E27FC236}">
                <a16:creationId xmlns="" xmlns:a16="http://schemas.microsoft.com/office/drawing/2014/main" id="{F11813B1-F43A-423A-B555-CFEDC5E89F77}"/>
              </a:ext>
            </a:extLst>
          </p:cNvPr>
          <p:cNvSpPr/>
          <p:nvPr/>
        </p:nvSpPr>
        <p:spPr>
          <a:xfrm>
            <a:off x="3087190" y="4876800"/>
            <a:ext cx="227075" cy="227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4F74307-172C-487F-B65A-5254E4C02B6D}"/>
              </a:ext>
            </a:extLst>
          </p:cNvPr>
          <p:cNvSpPr/>
          <p:nvPr/>
        </p:nvSpPr>
        <p:spPr>
          <a:xfrm>
            <a:off x="8910268" y="5346932"/>
            <a:ext cx="3281732" cy="1041311"/>
          </a:xfrm>
          <a:prstGeom prst="rect">
            <a:avLst/>
          </a:prstGeom>
          <a:solidFill>
            <a:srgbClr val="CD9966"/>
          </a:solidFill>
        </p:spPr>
        <p:txBody>
          <a:bodyPr wrap="square">
            <a:spAutoFit/>
          </a:bodyPr>
          <a:lstStyle/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экспорта Самарской области</a:t>
            </a:r>
          </a:p>
          <a:p>
            <a:pPr marL="12700" marR="480059" lvl="0">
              <a:spcBef>
                <a:spcPts val="100"/>
              </a:spcBef>
            </a:pPr>
            <a:r>
              <a:rPr lang="en-US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WWW.MYBIZ63.RU</a:t>
            </a:r>
            <a:r>
              <a:rPr lang="en-US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«Экспортная поддержка»)</a:t>
            </a:r>
          </a:p>
          <a:p>
            <a:pPr marL="12700" marR="480059" lvl="0">
              <a:spcBef>
                <a:spcPts val="100"/>
              </a:spcBef>
            </a:pPr>
            <a:r>
              <a:rPr lang="ru-RU" sz="12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(846) 205-71-35</a:t>
            </a:r>
          </a:p>
        </p:txBody>
      </p:sp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345ECC4-D436-47C4-9329-EB524CA6D655}"/>
              </a:ext>
            </a:extLst>
          </p:cNvPr>
          <p:cNvSpPr/>
          <p:nvPr/>
        </p:nvSpPr>
        <p:spPr>
          <a:xfrm>
            <a:off x="894588" y="1853501"/>
            <a:ext cx="1696720" cy="1694814"/>
          </a:xfrm>
          <a:custGeom>
            <a:avLst/>
            <a:gdLst/>
            <a:ahLst/>
            <a:cxnLst/>
            <a:rect l="l" t="t" r="r" b="b"/>
            <a:pathLst>
              <a:path w="1696720" h="1694814">
                <a:moveTo>
                  <a:pt x="848106" y="0"/>
                </a:moveTo>
                <a:lnTo>
                  <a:pt x="799981" y="1341"/>
                </a:lnTo>
                <a:lnTo>
                  <a:pt x="752560" y="5317"/>
                </a:lnTo>
                <a:lnTo>
                  <a:pt x="705916" y="11857"/>
                </a:lnTo>
                <a:lnTo>
                  <a:pt x="660118" y="20888"/>
                </a:lnTo>
                <a:lnTo>
                  <a:pt x="615239" y="32340"/>
                </a:lnTo>
                <a:lnTo>
                  <a:pt x="571351" y="46140"/>
                </a:lnTo>
                <a:lnTo>
                  <a:pt x="528525" y="62218"/>
                </a:lnTo>
                <a:lnTo>
                  <a:pt x="486833" y="80502"/>
                </a:lnTo>
                <a:lnTo>
                  <a:pt x="446345" y="100920"/>
                </a:lnTo>
                <a:lnTo>
                  <a:pt x="407135" y="123401"/>
                </a:lnTo>
                <a:lnTo>
                  <a:pt x="369274" y="147873"/>
                </a:lnTo>
                <a:lnTo>
                  <a:pt x="332832" y="174265"/>
                </a:lnTo>
                <a:lnTo>
                  <a:pt x="297882" y="202504"/>
                </a:lnTo>
                <a:lnTo>
                  <a:pt x="264496" y="232521"/>
                </a:lnTo>
                <a:lnTo>
                  <a:pt x="232745" y="264243"/>
                </a:lnTo>
                <a:lnTo>
                  <a:pt x="202700" y="297598"/>
                </a:lnTo>
                <a:lnTo>
                  <a:pt x="174433" y="332516"/>
                </a:lnTo>
                <a:lnTo>
                  <a:pt x="148016" y="368924"/>
                </a:lnTo>
                <a:lnTo>
                  <a:pt x="123521" y="406752"/>
                </a:lnTo>
                <a:lnTo>
                  <a:pt x="101019" y="445927"/>
                </a:lnTo>
                <a:lnTo>
                  <a:pt x="80581" y="486378"/>
                </a:lnTo>
                <a:lnTo>
                  <a:pt x="62280" y="528034"/>
                </a:lnTo>
                <a:lnTo>
                  <a:pt x="46186" y="570822"/>
                </a:lnTo>
                <a:lnTo>
                  <a:pt x="32372" y="614672"/>
                </a:lnTo>
                <a:lnTo>
                  <a:pt x="20909" y="659513"/>
                </a:lnTo>
                <a:lnTo>
                  <a:pt x="11868" y="705271"/>
                </a:lnTo>
                <a:lnTo>
                  <a:pt x="5322" y="751877"/>
                </a:lnTo>
                <a:lnTo>
                  <a:pt x="1342" y="799258"/>
                </a:lnTo>
                <a:lnTo>
                  <a:pt x="0" y="847343"/>
                </a:lnTo>
                <a:lnTo>
                  <a:pt x="1342" y="895429"/>
                </a:lnTo>
                <a:lnTo>
                  <a:pt x="5322" y="942810"/>
                </a:lnTo>
                <a:lnTo>
                  <a:pt x="11868" y="989416"/>
                </a:lnTo>
                <a:lnTo>
                  <a:pt x="20909" y="1035174"/>
                </a:lnTo>
                <a:lnTo>
                  <a:pt x="32372" y="1080015"/>
                </a:lnTo>
                <a:lnTo>
                  <a:pt x="46186" y="1123865"/>
                </a:lnTo>
                <a:lnTo>
                  <a:pt x="62280" y="1166653"/>
                </a:lnTo>
                <a:lnTo>
                  <a:pt x="80581" y="1208309"/>
                </a:lnTo>
                <a:lnTo>
                  <a:pt x="101019" y="1248760"/>
                </a:lnTo>
                <a:lnTo>
                  <a:pt x="123521" y="1287935"/>
                </a:lnTo>
                <a:lnTo>
                  <a:pt x="148016" y="1325763"/>
                </a:lnTo>
                <a:lnTo>
                  <a:pt x="174433" y="1362171"/>
                </a:lnTo>
                <a:lnTo>
                  <a:pt x="202700" y="1397089"/>
                </a:lnTo>
                <a:lnTo>
                  <a:pt x="232745" y="1430444"/>
                </a:lnTo>
                <a:lnTo>
                  <a:pt x="264496" y="1462166"/>
                </a:lnTo>
                <a:lnTo>
                  <a:pt x="297882" y="1492183"/>
                </a:lnTo>
                <a:lnTo>
                  <a:pt x="332832" y="1520422"/>
                </a:lnTo>
                <a:lnTo>
                  <a:pt x="369274" y="1546814"/>
                </a:lnTo>
                <a:lnTo>
                  <a:pt x="407135" y="1571286"/>
                </a:lnTo>
                <a:lnTo>
                  <a:pt x="446345" y="1593767"/>
                </a:lnTo>
                <a:lnTo>
                  <a:pt x="486833" y="1614185"/>
                </a:lnTo>
                <a:lnTo>
                  <a:pt x="528525" y="1632469"/>
                </a:lnTo>
                <a:lnTo>
                  <a:pt x="571351" y="1648547"/>
                </a:lnTo>
                <a:lnTo>
                  <a:pt x="615239" y="1662347"/>
                </a:lnTo>
                <a:lnTo>
                  <a:pt x="660118" y="1673799"/>
                </a:lnTo>
                <a:lnTo>
                  <a:pt x="705916" y="1682830"/>
                </a:lnTo>
                <a:lnTo>
                  <a:pt x="752560" y="1689370"/>
                </a:lnTo>
                <a:lnTo>
                  <a:pt x="799981" y="1693346"/>
                </a:lnTo>
                <a:lnTo>
                  <a:pt x="848106" y="1694688"/>
                </a:lnTo>
                <a:lnTo>
                  <a:pt x="896230" y="1693346"/>
                </a:lnTo>
                <a:lnTo>
                  <a:pt x="943651" y="1689370"/>
                </a:lnTo>
                <a:lnTo>
                  <a:pt x="990295" y="1682830"/>
                </a:lnTo>
                <a:lnTo>
                  <a:pt x="1036093" y="1673799"/>
                </a:lnTo>
                <a:lnTo>
                  <a:pt x="1080972" y="1662347"/>
                </a:lnTo>
                <a:lnTo>
                  <a:pt x="1124860" y="1648547"/>
                </a:lnTo>
                <a:lnTo>
                  <a:pt x="1167686" y="1632469"/>
                </a:lnTo>
                <a:lnTo>
                  <a:pt x="1209378" y="1614185"/>
                </a:lnTo>
                <a:lnTo>
                  <a:pt x="1249866" y="1593767"/>
                </a:lnTo>
                <a:lnTo>
                  <a:pt x="1289076" y="1571286"/>
                </a:lnTo>
                <a:lnTo>
                  <a:pt x="1326937" y="1546814"/>
                </a:lnTo>
                <a:lnTo>
                  <a:pt x="1363379" y="1520422"/>
                </a:lnTo>
                <a:lnTo>
                  <a:pt x="1398329" y="1492183"/>
                </a:lnTo>
                <a:lnTo>
                  <a:pt x="1431715" y="1462166"/>
                </a:lnTo>
                <a:lnTo>
                  <a:pt x="1463466" y="1430444"/>
                </a:lnTo>
                <a:lnTo>
                  <a:pt x="1493511" y="1397089"/>
                </a:lnTo>
                <a:lnTo>
                  <a:pt x="1521778" y="1362171"/>
                </a:lnTo>
                <a:lnTo>
                  <a:pt x="1548195" y="1325763"/>
                </a:lnTo>
                <a:lnTo>
                  <a:pt x="1572690" y="1287935"/>
                </a:lnTo>
                <a:lnTo>
                  <a:pt x="1595192" y="1248760"/>
                </a:lnTo>
                <a:lnTo>
                  <a:pt x="1615630" y="1208309"/>
                </a:lnTo>
                <a:lnTo>
                  <a:pt x="1633931" y="1166653"/>
                </a:lnTo>
                <a:lnTo>
                  <a:pt x="1650025" y="1123865"/>
                </a:lnTo>
                <a:lnTo>
                  <a:pt x="1663839" y="1080015"/>
                </a:lnTo>
                <a:lnTo>
                  <a:pt x="1675302" y="1035174"/>
                </a:lnTo>
                <a:lnTo>
                  <a:pt x="1684343" y="989416"/>
                </a:lnTo>
                <a:lnTo>
                  <a:pt x="1690889" y="942810"/>
                </a:lnTo>
                <a:lnTo>
                  <a:pt x="1694869" y="895429"/>
                </a:lnTo>
                <a:lnTo>
                  <a:pt x="1696212" y="847343"/>
                </a:lnTo>
                <a:lnTo>
                  <a:pt x="1694869" y="799258"/>
                </a:lnTo>
                <a:lnTo>
                  <a:pt x="1690889" y="751877"/>
                </a:lnTo>
                <a:lnTo>
                  <a:pt x="1684343" y="705271"/>
                </a:lnTo>
                <a:lnTo>
                  <a:pt x="1675302" y="659513"/>
                </a:lnTo>
                <a:lnTo>
                  <a:pt x="1663839" y="614672"/>
                </a:lnTo>
                <a:lnTo>
                  <a:pt x="1650025" y="570822"/>
                </a:lnTo>
                <a:lnTo>
                  <a:pt x="1633931" y="528034"/>
                </a:lnTo>
                <a:lnTo>
                  <a:pt x="1615630" y="486378"/>
                </a:lnTo>
                <a:lnTo>
                  <a:pt x="1595192" y="445927"/>
                </a:lnTo>
                <a:lnTo>
                  <a:pt x="1572690" y="406752"/>
                </a:lnTo>
                <a:lnTo>
                  <a:pt x="1548195" y="368924"/>
                </a:lnTo>
                <a:lnTo>
                  <a:pt x="1521778" y="332516"/>
                </a:lnTo>
                <a:lnTo>
                  <a:pt x="1493511" y="297598"/>
                </a:lnTo>
                <a:lnTo>
                  <a:pt x="1463466" y="264243"/>
                </a:lnTo>
                <a:lnTo>
                  <a:pt x="1431715" y="232521"/>
                </a:lnTo>
                <a:lnTo>
                  <a:pt x="1398329" y="202504"/>
                </a:lnTo>
                <a:lnTo>
                  <a:pt x="1363379" y="174265"/>
                </a:lnTo>
                <a:lnTo>
                  <a:pt x="1326937" y="147873"/>
                </a:lnTo>
                <a:lnTo>
                  <a:pt x="1289076" y="123401"/>
                </a:lnTo>
                <a:lnTo>
                  <a:pt x="1249866" y="100920"/>
                </a:lnTo>
                <a:lnTo>
                  <a:pt x="1209378" y="80502"/>
                </a:lnTo>
                <a:lnTo>
                  <a:pt x="1167686" y="62218"/>
                </a:lnTo>
                <a:lnTo>
                  <a:pt x="1124860" y="46140"/>
                </a:lnTo>
                <a:lnTo>
                  <a:pt x="1080972" y="32340"/>
                </a:lnTo>
                <a:lnTo>
                  <a:pt x="1036093" y="20888"/>
                </a:lnTo>
                <a:lnTo>
                  <a:pt x="990295" y="11857"/>
                </a:lnTo>
                <a:lnTo>
                  <a:pt x="943651" y="5317"/>
                </a:lnTo>
                <a:lnTo>
                  <a:pt x="896230" y="1341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31">
            <a:extLst>
              <a:ext uri="{FF2B5EF4-FFF2-40B4-BE49-F238E27FC236}">
                <a16:creationId xmlns="" xmlns:a16="http://schemas.microsoft.com/office/drawing/2014/main" id="{659C3112-9191-4E7B-AA7A-5B3F375FD6A0}"/>
              </a:ext>
            </a:extLst>
          </p:cNvPr>
          <p:cNvSpPr/>
          <p:nvPr/>
        </p:nvSpPr>
        <p:spPr>
          <a:xfrm>
            <a:off x="1066800" y="2172563"/>
            <a:ext cx="1322832" cy="118719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8413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4">
            <a:extLst>
              <a:ext uri="{FF2B5EF4-FFF2-40B4-BE49-F238E27FC236}">
                <a16:creationId xmlns="" xmlns:a16="http://schemas.microsoft.com/office/drawing/2014/main" id="{C78165C2-3326-4B75-A301-DE26D29B3E53}"/>
              </a:ext>
            </a:extLst>
          </p:cNvPr>
          <p:cNvSpPr/>
          <p:nvPr/>
        </p:nvSpPr>
        <p:spPr>
          <a:xfrm>
            <a:off x="6232927" y="2655095"/>
            <a:ext cx="4959170" cy="3212305"/>
          </a:xfrm>
          <a:custGeom>
            <a:avLst/>
            <a:gdLst/>
            <a:ahLst/>
            <a:cxnLst/>
            <a:rect l="l" t="t" r="r" b="b"/>
            <a:pathLst>
              <a:path w="2651760" h="97789">
                <a:moveTo>
                  <a:pt x="0" y="97536"/>
                </a:moveTo>
                <a:lnTo>
                  <a:pt x="2651760" y="97536"/>
                </a:lnTo>
                <a:lnTo>
                  <a:pt x="2651760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srgbClr val="55211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C9908E-2BB5-4779-9408-4806A1A996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030" y="2743200"/>
            <a:ext cx="4904839" cy="3091088"/>
          </a:xfrm>
          <a:prstGeom prst="rect">
            <a:avLst/>
          </a:prstGeom>
        </p:spPr>
      </p:pic>
      <p:sp>
        <p:nvSpPr>
          <p:cNvPr id="10" name="object 10"/>
          <p:cNvSpPr/>
          <p:nvPr/>
        </p:nvSpPr>
        <p:spPr>
          <a:xfrm>
            <a:off x="4267200" y="1371600"/>
            <a:ext cx="8181208" cy="546603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9717149" y="280545"/>
            <a:ext cx="1977966" cy="9490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4210810"/>
            <a:ext cx="2555683" cy="26471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21979" y="5505718"/>
            <a:ext cx="2651760" cy="97790"/>
          </a:xfrm>
          <a:custGeom>
            <a:avLst/>
            <a:gdLst/>
            <a:ahLst/>
            <a:cxnLst/>
            <a:rect l="l" t="t" r="r" b="b"/>
            <a:pathLst>
              <a:path w="2651760" h="97789">
                <a:moveTo>
                  <a:pt x="0" y="97536"/>
                </a:moveTo>
                <a:lnTo>
                  <a:pt x="2651760" y="97536"/>
                </a:lnTo>
                <a:lnTo>
                  <a:pt x="2651760" y="0"/>
                </a:lnTo>
                <a:lnTo>
                  <a:pt x="0" y="0"/>
                </a:lnTo>
                <a:lnTo>
                  <a:pt x="0" y="97536"/>
                </a:lnTo>
                <a:close/>
              </a:path>
            </a:pathLst>
          </a:custGeom>
          <a:solidFill>
            <a:srgbClr val="E845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6441" y="1704747"/>
            <a:ext cx="4445312" cy="3589444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lang="ru-RU" sz="16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sz="1600" b="1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дин</a:t>
            </a:r>
            <a:r>
              <a:rPr lang="ru-RU" sz="1600" b="1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  <a:r>
              <a:rPr sz="16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</a:t>
            </a:r>
            <a:r>
              <a:rPr lang="ru-RU" sz="16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государственной поддержки бизнеса в Самарской области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600" b="1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MYBIZ63.RU</a:t>
            </a:r>
            <a:endParaRPr lang="ru-RU" sz="1600" b="1" spc="-5" dirty="0">
              <a:solidFill>
                <a:srgbClr val="E845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endParaRPr lang="ru-RU" sz="2000" b="1" spc="-5" dirty="0">
              <a:solidFill>
                <a:srgbClr val="E845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lang="ru-RU" sz="1600" b="1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в социальных сетях </a:t>
            </a:r>
            <a:r>
              <a:rPr sz="1600" b="1" spc="-5" dirty="0">
                <a:solidFill>
                  <a:srgbClr val="CD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@mybiz63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i="1" spc="-10" dirty="0">
                <a:solidFill>
                  <a:srgbClr val="CD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(instagram, facebook, </a:t>
            </a:r>
            <a:r>
              <a:rPr sz="1600" i="1" spc="-25" dirty="0">
                <a:solidFill>
                  <a:srgbClr val="CD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twitter,</a:t>
            </a:r>
            <a:r>
              <a:rPr sz="1600" i="1" spc="55" dirty="0">
                <a:solidFill>
                  <a:srgbClr val="CD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i="1" spc="-5" dirty="0" err="1">
                <a:solidFill>
                  <a:srgbClr val="CD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</a:t>
            </a:r>
            <a:r>
              <a:rPr sz="1600" i="1" spc="-5" dirty="0">
                <a:solidFill>
                  <a:srgbClr val="CD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600" i="1" spc="-5" dirty="0">
              <a:solidFill>
                <a:srgbClr val="CD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endParaRPr lang="ru-RU" sz="1600" i="1" spc="-5" dirty="0">
              <a:solidFill>
                <a:srgbClr val="CD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600" spc="-5" dirty="0">
                <a:solidFill>
                  <a:srgbClr val="CD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</a:t>
            </a:r>
            <a:r>
              <a:rPr lang="ru-RU" sz="1600" spc="-5" dirty="0">
                <a:solidFill>
                  <a:srgbClr val="CD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-чат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600" spc="-5" dirty="0">
                <a:solidFill>
                  <a:srgbClr val="CD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МойБизнес_63 чат</a:t>
            </a:r>
            <a:endParaRPr lang="en-US" sz="1600" spc="-5" dirty="0">
              <a:solidFill>
                <a:srgbClr val="CD99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06221" y="5984370"/>
            <a:ext cx="2650236" cy="4831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6440" y="396366"/>
            <a:ext cx="8036560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3977004" algn="l"/>
              </a:tabLst>
            </a:pPr>
            <a:r>
              <a:rPr sz="3200" b="1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sz="3200" b="1" spc="-5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орячая</a:t>
            </a:r>
            <a:r>
              <a:rPr sz="3200" b="1" spc="-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линия» </a:t>
            </a:r>
            <a:r>
              <a:rPr sz="3200" b="1" spc="-10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 </a:t>
            </a:r>
            <a:r>
              <a:rPr sz="3200" b="1" spc="-15" dirty="0" err="1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предпринимателей</a:t>
            </a:r>
            <a:r>
              <a:rPr sz="3200" b="1" spc="35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i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dirty="0">
                <a:latin typeface="Arial" panose="020B0604020202020204" pitchFamily="34" charset="0"/>
                <a:cs typeface="Arial" panose="020B0604020202020204" pitchFamily="34" charset="0"/>
              </a:rPr>
              <a:t>8 800</a:t>
            </a:r>
            <a:r>
              <a:rPr sz="3200" b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200" b="1" spc="-5" dirty="0">
                <a:latin typeface="Arial" panose="020B0604020202020204" pitchFamily="34" charset="0"/>
                <a:cs typeface="Arial" panose="020B0604020202020204" pitchFamily="34" charset="0"/>
              </a:rPr>
              <a:t>300-63-63</a:t>
            </a:r>
            <a:endParaRPr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021789D-4BBA-4599-9CAA-D38CA4C531A7}"/>
              </a:ext>
            </a:extLst>
          </p:cNvPr>
          <p:cNvSpPr/>
          <p:nvPr/>
        </p:nvSpPr>
        <p:spPr>
          <a:xfrm>
            <a:off x="2798349" y="4734237"/>
            <a:ext cx="1817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1600" spc="-5" dirty="0">
                <a:solidFill>
                  <a:srgbClr val="CD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Telegram-</a:t>
            </a:r>
            <a:r>
              <a:rPr lang="ru-RU" sz="1600" spc="-5" dirty="0">
                <a:solidFill>
                  <a:srgbClr val="CD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</a:t>
            </a: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МойБизнес_63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33424CAE-EA52-4C5C-BC30-A39DB42E61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79" y="2776312"/>
            <a:ext cx="1030621" cy="10306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81400" y="1889668"/>
            <a:ext cx="8219059" cy="470641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r>
              <a:rPr lang="ru-RU" sz="20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en-US" sz="20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20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компаний</a:t>
            </a:r>
            <a:r>
              <a:rPr lang="en-US" sz="20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тарифы страховых взносов снижаются до 7,6% (вместо 14%, 10/22%, 30%)</a:t>
            </a:r>
          </a:p>
          <a:p>
            <a:r>
              <a:rPr lang="ru-RU" sz="20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налог на прибыль 3% - вместо 20%</a:t>
            </a:r>
          </a:p>
          <a:p>
            <a:r>
              <a:rPr lang="ru-RU" sz="20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IT-компании могут получить освобождение от НДС</a:t>
            </a:r>
          </a:p>
          <a:p>
            <a:pPr marL="285750" indent="-285750">
              <a:buFontTx/>
              <a:buChar char="-"/>
            </a:pPr>
            <a:endParaRPr lang="ru-RU" sz="20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вновь созданных ИП, применяющих УСН или патент</a:t>
            </a:r>
            <a:r>
              <a:rPr lang="en-US" sz="20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ru-RU" sz="20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 течение первых 2 лет деятельности – «налоговые каникулы» (для предпринимательской деятельности в производственной, социальной и научной сферах). Нулевая налоговая ставка применяется налогоплательщиками, если: 1. средняя численность работников за отчётный период не превышает 5 человек</a:t>
            </a:r>
            <a:r>
              <a:rPr lang="en-US" sz="20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20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2. предельный размер доходов за календарный год, полученных от реализации видов деятельности, указанных в Законе, не превышает 8 млн. руб.</a:t>
            </a:r>
            <a:endParaRPr sz="2000" dirty="0">
              <a:solidFill>
                <a:srgbClr val="55211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0044" y="2026157"/>
            <a:ext cx="227076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30045" y="3821561"/>
            <a:ext cx="227075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894588" y="1812035"/>
            <a:ext cx="1696720" cy="1694814"/>
          </a:xfrm>
          <a:custGeom>
            <a:avLst/>
            <a:gdLst/>
            <a:ahLst/>
            <a:cxnLst/>
            <a:rect l="l" t="t" r="r" b="b"/>
            <a:pathLst>
              <a:path w="1696720" h="1694814">
                <a:moveTo>
                  <a:pt x="848106" y="0"/>
                </a:moveTo>
                <a:lnTo>
                  <a:pt x="799981" y="1341"/>
                </a:lnTo>
                <a:lnTo>
                  <a:pt x="752560" y="5317"/>
                </a:lnTo>
                <a:lnTo>
                  <a:pt x="705916" y="11857"/>
                </a:lnTo>
                <a:lnTo>
                  <a:pt x="660118" y="20888"/>
                </a:lnTo>
                <a:lnTo>
                  <a:pt x="615239" y="32340"/>
                </a:lnTo>
                <a:lnTo>
                  <a:pt x="571351" y="46140"/>
                </a:lnTo>
                <a:lnTo>
                  <a:pt x="528525" y="62218"/>
                </a:lnTo>
                <a:lnTo>
                  <a:pt x="486833" y="80502"/>
                </a:lnTo>
                <a:lnTo>
                  <a:pt x="446345" y="100920"/>
                </a:lnTo>
                <a:lnTo>
                  <a:pt x="407135" y="123401"/>
                </a:lnTo>
                <a:lnTo>
                  <a:pt x="369274" y="147873"/>
                </a:lnTo>
                <a:lnTo>
                  <a:pt x="332832" y="174265"/>
                </a:lnTo>
                <a:lnTo>
                  <a:pt x="297882" y="202504"/>
                </a:lnTo>
                <a:lnTo>
                  <a:pt x="264496" y="232521"/>
                </a:lnTo>
                <a:lnTo>
                  <a:pt x="232745" y="264243"/>
                </a:lnTo>
                <a:lnTo>
                  <a:pt x="202700" y="297598"/>
                </a:lnTo>
                <a:lnTo>
                  <a:pt x="174433" y="332516"/>
                </a:lnTo>
                <a:lnTo>
                  <a:pt x="148016" y="368924"/>
                </a:lnTo>
                <a:lnTo>
                  <a:pt x="123521" y="406752"/>
                </a:lnTo>
                <a:lnTo>
                  <a:pt x="101019" y="445927"/>
                </a:lnTo>
                <a:lnTo>
                  <a:pt x="80581" y="486378"/>
                </a:lnTo>
                <a:lnTo>
                  <a:pt x="62280" y="528034"/>
                </a:lnTo>
                <a:lnTo>
                  <a:pt x="46186" y="570822"/>
                </a:lnTo>
                <a:lnTo>
                  <a:pt x="32372" y="614672"/>
                </a:lnTo>
                <a:lnTo>
                  <a:pt x="20909" y="659513"/>
                </a:lnTo>
                <a:lnTo>
                  <a:pt x="11868" y="705271"/>
                </a:lnTo>
                <a:lnTo>
                  <a:pt x="5322" y="751877"/>
                </a:lnTo>
                <a:lnTo>
                  <a:pt x="1342" y="799258"/>
                </a:lnTo>
                <a:lnTo>
                  <a:pt x="0" y="847343"/>
                </a:lnTo>
                <a:lnTo>
                  <a:pt x="1342" y="895429"/>
                </a:lnTo>
                <a:lnTo>
                  <a:pt x="5322" y="942810"/>
                </a:lnTo>
                <a:lnTo>
                  <a:pt x="11868" y="989416"/>
                </a:lnTo>
                <a:lnTo>
                  <a:pt x="20909" y="1035174"/>
                </a:lnTo>
                <a:lnTo>
                  <a:pt x="32372" y="1080015"/>
                </a:lnTo>
                <a:lnTo>
                  <a:pt x="46186" y="1123865"/>
                </a:lnTo>
                <a:lnTo>
                  <a:pt x="62280" y="1166653"/>
                </a:lnTo>
                <a:lnTo>
                  <a:pt x="80581" y="1208309"/>
                </a:lnTo>
                <a:lnTo>
                  <a:pt x="101019" y="1248760"/>
                </a:lnTo>
                <a:lnTo>
                  <a:pt x="123521" y="1287935"/>
                </a:lnTo>
                <a:lnTo>
                  <a:pt x="148016" y="1325763"/>
                </a:lnTo>
                <a:lnTo>
                  <a:pt x="174433" y="1362171"/>
                </a:lnTo>
                <a:lnTo>
                  <a:pt x="202700" y="1397089"/>
                </a:lnTo>
                <a:lnTo>
                  <a:pt x="232745" y="1430444"/>
                </a:lnTo>
                <a:lnTo>
                  <a:pt x="264496" y="1462166"/>
                </a:lnTo>
                <a:lnTo>
                  <a:pt x="297882" y="1492183"/>
                </a:lnTo>
                <a:lnTo>
                  <a:pt x="332832" y="1520422"/>
                </a:lnTo>
                <a:lnTo>
                  <a:pt x="369274" y="1546814"/>
                </a:lnTo>
                <a:lnTo>
                  <a:pt x="407135" y="1571286"/>
                </a:lnTo>
                <a:lnTo>
                  <a:pt x="446345" y="1593767"/>
                </a:lnTo>
                <a:lnTo>
                  <a:pt x="486833" y="1614185"/>
                </a:lnTo>
                <a:lnTo>
                  <a:pt x="528525" y="1632469"/>
                </a:lnTo>
                <a:lnTo>
                  <a:pt x="571351" y="1648547"/>
                </a:lnTo>
                <a:lnTo>
                  <a:pt x="615239" y="1662347"/>
                </a:lnTo>
                <a:lnTo>
                  <a:pt x="660118" y="1673799"/>
                </a:lnTo>
                <a:lnTo>
                  <a:pt x="705916" y="1682830"/>
                </a:lnTo>
                <a:lnTo>
                  <a:pt x="752560" y="1689370"/>
                </a:lnTo>
                <a:lnTo>
                  <a:pt x="799981" y="1693346"/>
                </a:lnTo>
                <a:lnTo>
                  <a:pt x="848106" y="1694688"/>
                </a:lnTo>
                <a:lnTo>
                  <a:pt x="896230" y="1693346"/>
                </a:lnTo>
                <a:lnTo>
                  <a:pt x="943651" y="1689370"/>
                </a:lnTo>
                <a:lnTo>
                  <a:pt x="990295" y="1682830"/>
                </a:lnTo>
                <a:lnTo>
                  <a:pt x="1036093" y="1673799"/>
                </a:lnTo>
                <a:lnTo>
                  <a:pt x="1080972" y="1662347"/>
                </a:lnTo>
                <a:lnTo>
                  <a:pt x="1124860" y="1648547"/>
                </a:lnTo>
                <a:lnTo>
                  <a:pt x="1167686" y="1632469"/>
                </a:lnTo>
                <a:lnTo>
                  <a:pt x="1209378" y="1614185"/>
                </a:lnTo>
                <a:lnTo>
                  <a:pt x="1249866" y="1593767"/>
                </a:lnTo>
                <a:lnTo>
                  <a:pt x="1289076" y="1571286"/>
                </a:lnTo>
                <a:lnTo>
                  <a:pt x="1326937" y="1546814"/>
                </a:lnTo>
                <a:lnTo>
                  <a:pt x="1363379" y="1520422"/>
                </a:lnTo>
                <a:lnTo>
                  <a:pt x="1398329" y="1492183"/>
                </a:lnTo>
                <a:lnTo>
                  <a:pt x="1431715" y="1462166"/>
                </a:lnTo>
                <a:lnTo>
                  <a:pt x="1463466" y="1430444"/>
                </a:lnTo>
                <a:lnTo>
                  <a:pt x="1493511" y="1397089"/>
                </a:lnTo>
                <a:lnTo>
                  <a:pt x="1521778" y="1362171"/>
                </a:lnTo>
                <a:lnTo>
                  <a:pt x="1548195" y="1325763"/>
                </a:lnTo>
                <a:lnTo>
                  <a:pt x="1572690" y="1287935"/>
                </a:lnTo>
                <a:lnTo>
                  <a:pt x="1595192" y="1248760"/>
                </a:lnTo>
                <a:lnTo>
                  <a:pt x="1615630" y="1208309"/>
                </a:lnTo>
                <a:lnTo>
                  <a:pt x="1633931" y="1166653"/>
                </a:lnTo>
                <a:lnTo>
                  <a:pt x="1650025" y="1123865"/>
                </a:lnTo>
                <a:lnTo>
                  <a:pt x="1663839" y="1080015"/>
                </a:lnTo>
                <a:lnTo>
                  <a:pt x="1675302" y="1035174"/>
                </a:lnTo>
                <a:lnTo>
                  <a:pt x="1684343" y="989416"/>
                </a:lnTo>
                <a:lnTo>
                  <a:pt x="1690889" y="942810"/>
                </a:lnTo>
                <a:lnTo>
                  <a:pt x="1694869" y="895429"/>
                </a:lnTo>
                <a:lnTo>
                  <a:pt x="1696212" y="847343"/>
                </a:lnTo>
                <a:lnTo>
                  <a:pt x="1694869" y="799258"/>
                </a:lnTo>
                <a:lnTo>
                  <a:pt x="1690889" y="751877"/>
                </a:lnTo>
                <a:lnTo>
                  <a:pt x="1684343" y="705271"/>
                </a:lnTo>
                <a:lnTo>
                  <a:pt x="1675302" y="659513"/>
                </a:lnTo>
                <a:lnTo>
                  <a:pt x="1663839" y="614672"/>
                </a:lnTo>
                <a:lnTo>
                  <a:pt x="1650025" y="570822"/>
                </a:lnTo>
                <a:lnTo>
                  <a:pt x="1633931" y="528034"/>
                </a:lnTo>
                <a:lnTo>
                  <a:pt x="1615630" y="486378"/>
                </a:lnTo>
                <a:lnTo>
                  <a:pt x="1595192" y="445927"/>
                </a:lnTo>
                <a:lnTo>
                  <a:pt x="1572690" y="406752"/>
                </a:lnTo>
                <a:lnTo>
                  <a:pt x="1548195" y="368924"/>
                </a:lnTo>
                <a:lnTo>
                  <a:pt x="1521778" y="332516"/>
                </a:lnTo>
                <a:lnTo>
                  <a:pt x="1493511" y="297598"/>
                </a:lnTo>
                <a:lnTo>
                  <a:pt x="1463466" y="264243"/>
                </a:lnTo>
                <a:lnTo>
                  <a:pt x="1431715" y="232521"/>
                </a:lnTo>
                <a:lnTo>
                  <a:pt x="1398329" y="202504"/>
                </a:lnTo>
                <a:lnTo>
                  <a:pt x="1363379" y="174265"/>
                </a:lnTo>
                <a:lnTo>
                  <a:pt x="1326937" y="147873"/>
                </a:lnTo>
                <a:lnTo>
                  <a:pt x="1289076" y="123401"/>
                </a:lnTo>
                <a:lnTo>
                  <a:pt x="1249866" y="100920"/>
                </a:lnTo>
                <a:lnTo>
                  <a:pt x="1209378" y="80502"/>
                </a:lnTo>
                <a:lnTo>
                  <a:pt x="1167686" y="62218"/>
                </a:lnTo>
                <a:lnTo>
                  <a:pt x="1124860" y="46140"/>
                </a:lnTo>
                <a:lnTo>
                  <a:pt x="1080972" y="32340"/>
                </a:lnTo>
                <a:lnTo>
                  <a:pt x="1036093" y="20888"/>
                </a:lnTo>
                <a:lnTo>
                  <a:pt x="990295" y="11857"/>
                </a:lnTo>
                <a:lnTo>
                  <a:pt x="943651" y="5317"/>
                </a:lnTo>
                <a:lnTo>
                  <a:pt x="896230" y="1341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152" y="2139695"/>
            <a:ext cx="1053084" cy="1094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4588" y="3591391"/>
            <a:ext cx="1892808" cy="32948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0234" y="708924"/>
            <a:ext cx="6391275" cy="7620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lang="ru-RU" sz="3200" spc="-15" dirty="0">
                <a:latin typeface="Arial Black" panose="020B0A04020102020204" pitchFamily="34" charset="0"/>
                <a:cs typeface="Arial" panose="020B0604020202020204" pitchFamily="34" charset="0"/>
              </a:rPr>
              <a:t>Налоговые</a:t>
            </a:r>
            <a:r>
              <a:rPr lang="ru-RU" sz="3200" spc="-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3200" spc="-30" dirty="0">
                <a:latin typeface="Arial Black" panose="020B0A04020102020204" pitchFamily="34" charset="0"/>
                <a:cs typeface="Arial" panose="020B0604020202020204" pitchFamily="34" charset="0"/>
              </a:rPr>
              <a:t>льготы</a:t>
            </a:r>
            <a: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sz="12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СМСП, включенных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2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МСП</a:t>
            </a:r>
            <a:endParaRPr sz="12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57601" y="1981200"/>
            <a:ext cx="7467599" cy="424475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льготы в отношении объектов недвижимого имущества, налоговая база по которым определяется как их кадастровая стоимость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(введена Законом Самарской области от 11.04.2016 N 41-ГД)</a:t>
            </a:r>
          </a:p>
          <a:p>
            <a:pPr>
              <a:spcAft>
                <a:spcPts val="600"/>
              </a:spcAft>
            </a:pPr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кадастровая стоимость объектов недвижимого имущества, указанных в подпунктах 1 и 2 пункта 1 статьи 378.2 Налогового кодекса Российской Федерации, в целях налогообложения уменьшается на величину кадастровой стоимости площади:</a:t>
            </a:r>
          </a:p>
          <a:p>
            <a:pPr marL="285750" indent="-285750">
              <a:spcAft>
                <a:spcPts val="600"/>
              </a:spcAft>
              <a:buClr>
                <a:srgbClr val="CD996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кв. метров для организаций со среднесписочной численностью работников не менее 2 человек за предыдущий налоговый период;</a:t>
            </a:r>
          </a:p>
          <a:p>
            <a:pPr marL="285750" indent="-285750">
              <a:spcAft>
                <a:spcPts val="600"/>
              </a:spcAft>
              <a:buClr>
                <a:srgbClr val="CD996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кв. метров для организаций со среднесписочной численностью работников не менее 4 человек за предыдущий налоговый период;</a:t>
            </a:r>
          </a:p>
          <a:p>
            <a:pPr marL="285750" indent="-285750">
              <a:spcAft>
                <a:spcPts val="600"/>
              </a:spcAft>
              <a:buClr>
                <a:srgbClr val="CD9966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кв. метров для организаций со среднесписочной численностью работников не менее 5 человек за предыдущий налоговый период (в ред. Закона Самарской области от 08.05.2020 N 49-ГД).</a:t>
            </a:r>
          </a:p>
          <a:p>
            <a:endParaRPr sz="1600" dirty="0">
              <a:solidFill>
                <a:srgbClr val="552111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4588" y="1812035"/>
            <a:ext cx="1696720" cy="1694814"/>
          </a:xfrm>
          <a:custGeom>
            <a:avLst/>
            <a:gdLst/>
            <a:ahLst/>
            <a:cxnLst/>
            <a:rect l="l" t="t" r="r" b="b"/>
            <a:pathLst>
              <a:path w="1696720" h="1694814">
                <a:moveTo>
                  <a:pt x="848106" y="0"/>
                </a:moveTo>
                <a:lnTo>
                  <a:pt x="799981" y="1341"/>
                </a:lnTo>
                <a:lnTo>
                  <a:pt x="752560" y="5317"/>
                </a:lnTo>
                <a:lnTo>
                  <a:pt x="705916" y="11857"/>
                </a:lnTo>
                <a:lnTo>
                  <a:pt x="660118" y="20888"/>
                </a:lnTo>
                <a:lnTo>
                  <a:pt x="615239" y="32340"/>
                </a:lnTo>
                <a:lnTo>
                  <a:pt x="571351" y="46140"/>
                </a:lnTo>
                <a:lnTo>
                  <a:pt x="528525" y="62218"/>
                </a:lnTo>
                <a:lnTo>
                  <a:pt x="486833" y="80502"/>
                </a:lnTo>
                <a:lnTo>
                  <a:pt x="446345" y="100920"/>
                </a:lnTo>
                <a:lnTo>
                  <a:pt x="407135" y="123401"/>
                </a:lnTo>
                <a:lnTo>
                  <a:pt x="369274" y="147873"/>
                </a:lnTo>
                <a:lnTo>
                  <a:pt x="332832" y="174265"/>
                </a:lnTo>
                <a:lnTo>
                  <a:pt x="297882" y="202504"/>
                </a:lnTo>
                <a:lnTo>
                  <a:pt x="264496" y="232521"/>
                </a:lnTo>
                <a:lnTo>
                  <a:pt x="232745" y="264243"/>
                </a:lnTo>
                <a:lnTo>
                  <a:pt x="202700" y="297598"/>
                </a:lnTo>
                <a:lnTo>
                  <a:pt x="174433" y="332516"/>
                </a:lnTo>
                <a:lnTo>
                  <a:pt x="148016" y="368924"/>
                </a:lnTo>
                <a:lnTo>
                  <a:pt x="123521" y="406752"/>
                </a:lnTo>
                <a:lnTo>
                  <a:pt x="101019" y="445927"/>
                </a:lnTo>
                <a:lnTo>
                  <a:pt x="80581" y="486378"/>
                </a:lnTo>
                <a:lnTo>
                  <a:pt x="62280" y="528034"/>
                </a:lnTo>
                <a:lnTo>
                  <a:pt x="46186" y="570822"/>
                </a:lnTo>
                <a:lnTo>
                  <a:pt x="32372" y="614672"/>
                </a:lnTo>
                <a:lnTo>
                  <a:pt x="20909" y="659513"/>
                </a:lnTo>
                <a:lnTo>
                  <a:pt x="11868" y="705271"/>
                </a:lnTo>
                <a:lnTo>
                  <a:pt x="5322" y="751877"/>
                </a:lnTo>
                <a:lnTo>
                  <a:pt x="1342" y="799258"/>
                </a:lnTo>
                <a:lnTo>
                  <a:pt x="0" y="847343"/>
                </a:lnTo>
                <a:lnTo>
                  <a:pt x="1342" y="895429"/>
                </a:lnTo>
                <a:lnTo>
                  <a:pt x="5322" y="942810"/>
                </a:lnTo>
                <a:lnTo>
                  <a:pt x="11868" y="989416"/>
                </a:lnTo>
                <a:lnTo>
                  <a:pt x="20909" y="1035174"/>
                </a:lnTo>
                <a:lnTo>
                  <a:pt x="32372" y="1080015"/>
                </a:lnTo>
                <a:lnTo>
                  <a:pt x="46186" y="1123865"/>
                </a:lnTo>
                <a:lnTo>
                  <a:pt x="62280" y="1166653"/>
                </a:lnTo>
                <a:lnTo>
                  <a:pt x="80581" y="1208309"/>
                </a:lnTo>
                <a:lnTo>
                  <a:pt x="101019" y="1248760"/>
                </a:lnTo>
                <a:lnTo>
                  <a:pt x="123521" y="1287935"/>
                </a:lnTo>
                <a:lnTo>
                  <a:pt x="148016" y="1325763"/>
                </a:lnTo>
                <a:lnTo>
                  <a:pt x="174433" y="1362171"/>
                </a:lnTo>
                <a:lnTo>
                  <a:pt x="202700" y="1397089"/>
                </a:lnTo>
                <a:lnTo>
                  <a:pt x="232745" y="1430444"/>
                </a:lnTo>
                <a:lnTo>
                  <a:pt x="264496" y="1462166"/>
                </a:lnTo>
                <a:lnTo>
                  <a:pt x="297882" y="1492183"/>
                </a:lnTo>
                <a:lnTo>
                  <a:pt x="332832" y="1520422"/>
                </a:lnTo>
                <a:lnTo>
                  <a:pt x="369274" y="1546814"/>
                </a:lnTo>
                <a:lnTo>
                  <a:pt x="407135" y="1571286"/>
                </a:lnTo>
                <a:lnTo>
                  <a:pt x="446345" y="1593767"/>
                </a:lnTo>
                <a:lnTo>
                  <a:pt x="486833" y="1614185"/>
                </a:lnTo>
                <a:lnTo>
                  <a:pt x="528525" y="1632469"/>
                </a:lnTo>
                <a:lnTo>
                  <a:pt x="571351" y="1648547"/>
                </a:lnTo>
                <a:lnTo>
                  <a:pt x="615239" y="1662347"/>
                </a:lnTo>
                <a:lnTo>
                  <a:pt x="660118" y="1673799"/>
                </a:lnTo>
                <a:lnTo>
                  <a:pt x="705916" y="1682830"/>
                </a:lnTo>
                <a:lnTo>
                  <a:pt x="752560" y="1689370"/>
                </a:lnTo>
                <a:lnTo>
                  <a:pt x="799981" y="1693346"/>
                </a:lnTo>
                <a:lnTo>
                  <a:pt x="848106" y="1694688"/>
                </a:lnTo>
                <a:lnTo>
                  <a:pt x="896230" y="1693346"/>
                </a:lnTo>
                <a:lnTo>
                  <a:pt x="943651" y="1689370"/>
                </a:lnTo>
                <a:lnTo>
                  <a:pt x="990295" y="1682830"/>
                </a:lnTo>
                <a:lnTo>
                  <a:pt x="1036093" y="1673799"/>
                </a:lnTo>
                <a:lnTo>
                  <a:pt x="1080972" y="1662347"/>
                </a:lnTo>
                <a:lnTo>
                  <a:pt x="1124860" y="1648547"/>
                </a:lnTo>
                <a:lnTo>
                  <a:pt x="1167686" y="1632469"/>
                </a:lnTo>
                <a:lnTo>
                  <a:pt x="1209378" y="1614185"/>
                </a:lnTo>
                <a:lnTo>
                  <a:pt x="1249866" y="1593767"/>
                </a:lnTo>
                <a:lnTo>
                  <a:pt x="1289076" y="1571286"/>
                </a:lnTo>
                <a:lnTo>
                  <a:pt x="1326937" y="1546814"/>
                </a:lnTo>
                <a:lnTo>
                  <a:pt x="1363379" y="1520422"/>
                </a:lnTo>
                <a:lnTo>
                  <a:pt x="1398329" y="1492183"/>
                </a:lnTo>
                <a:lnTo>
                  <a:pt x="1431715" y="1462166"/>
                </a:lnTo>
                <a:lnTo>
                  <a:pt x="1463466" y="1430444"/>
                </a:lnTo>
                <a:lnTo>
                  <a:pt x="1493511" y="1397089"/>
                </a:lnTo>
                <a:lnTo>
                  <a:pt x="1521778" y="1362171"/>
                </a:lnTo>
                <a:lnTo>
                  <a:pt x="1548195" y="1325763"/>
                </a:lnTo>
                <a:lnTo>
                  <a:pt x="1572690" y="1287935"/>
                </a:lnTo>
                <a:lnTo>
                  <a:pt x="1595192" y="1248760"/>
                </a:lnTo>
                <a:lnTo>
                  <a:pt x="1615630" y="1208309"/>
                </a:lnTo>
                <a:lnTo>
                  <a:pt x="1633931" y="1166653"/>
                </a:lnTo>
                <a:lnTo>
                  <a:pt x="1650025" y="1123865"/>
                </a:lnTo>
                <a:lnTo>
                  <a:pt x="1663839" y="1080015"/>
                </a:lnTo>
                <a:lnTo>
                  <a:pt x="1675302" y="1035174"/>
                </a:lnTo>
                <a:lnTo>
                  <a:pt x="1684343" y="989416"/>
                </a:lnTo>
                <a:lnTo>
                  <a:pt x="1690889" y="942810"/>
                </a:lnTo>
                <a:lnTo>
                  <a:pt x="1694869" y="895429"/>
                </a:lnTo>
                <a:lnTo>
                  <a:pt x="1696212" y="847343"/>
                </a:lnTo>
                <a:lnTo>
                  <a:pt x="1694869" y="799258"/>
                </a:lnTo>
                <a:lnTo>
                  <a:pt x="1690889" y="751877"/>
                </a:lnTo>
                <a:lnTo>
                  <a:pt x="1684343" y="705271"/>
                </a:lnTo>
                <a:lnTo>
                  <a:pt x="1675302" y="659513"/>
                </a:lnTo>
                <a:lnTo>
                  <a:pt x="1663839" y="614672"/>
                </a:lnTo>
                <a:lnTo>
                  <a:pt x="1650025" y="570822"/>
                </a:lnTo>
                <a:lnTo>
                  <a:pt x="1633931" y="528034"/>
                </a:lnTo>
                <a:lnTo>
                  <a:pt x="1615630" y="486378"/>
                </a:lnTo>
                <a:lnTo>
                  <a:pt x="1595192" y="445927"/>
                </a:lnTo>
                <a:lnTo>
                  <a:pt x="1572690" y="406752"/>
                </a:lnTo>
                <a:lnTo>
                  <a:pt x="1548195" y="368924"/>
                </a:lnTo>
                <a:lnTo>
                  <a:pt x="1521778" y="332516"/>
                </a:lnTo>
                <a:lnTo>
                  <a:pt x="1493511" y="297598"/>
                </a:lnTo>
                <a:lnTo>
                  <a:pt x="1463466" y="264243"/>
                </a:lnTo>
                <a:lnTo>
                  <a:pt x="1431715" y="232521"/>
                </a:lnTo>
                <a:lnTo>
                  <a:pt x="1398329" y="202504"/>
                </a:lnTo>
                <a:lnTo>
                  <a:pt x="1363379" y="174265"/>
                </a:lnTo>
                <a:lnTo>
                  <a:pt x="1326937" y="147873"/>
                </a:lnTo>
                <a:lnTo>
                  <a:pt x="1289076" y="123401"/>
                </a:lnTo>
                <a:lnTo>
                  <a:pt x="1249866" y="100920"/>
                </a:lnTo>
                <a:lnTo>
                  <a:pt x="1209378" y="80502"/>
                </a:lnTo>
                <a:lnTo>
                  <a:pt x="1167686" y="62218"/>
                </a:lnTo>
                <a:lnTo>
                  <a:pt x="1124860" y="46140"/>
                </a:lnTo>
                <a:lnTo>
                  <a:pt x="1080972" y="32340"/>
                </a:lnTo>
                <a:lnTo>
                  <a:pt x="1036093" y="20888"/>
                </a:lnTo>
                <a:lnTo>
                  <a:pt x="990295" y="11857"/>
                </a:lnTo>
                <a:lnTo>
                  <a:pt x="943651" y="5317"/>
                </a:lnTo>
                <a:lnTo>
                  <a:pt x="896230" y="1341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16152" y="2139695"/>
            <a:ext cx="1053084" cy="1094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4588" y="3591391"/>
            <a:ext cx="1892808" cy="32948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4">
            <a:extLst>
              <a:ext uri="{FF2B5EF4-FFF2-40B4-BE49-F238E27FC236}">
                <a16:creationId xmlns="" xmlns:a16="http://schemas.microsoft.com/office/drawing/2014/main" id="{22DDD8E0-C3A9-4911-B1AB-AD9A105C8F39}"/>
              </a:ext>
            </a:extLst>
          </p:cNvPr>
          <p:cNvSpPr/>
          <p:nvPr/>
        </p:nvSpPr>
        <p:spPr>
          <a:xfrm>
            <a:off x="3030044" y="2135125"/>
            <a:ext cx="227076" cy="2270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1">
            <a:extLst>
              <a:ext uri="{FF2B5EF4-FFF2-40B4-BE49-F238E27FC236}">
                <a16:creationId xmlns="" xmlns:a16="http://schemas.microsoft.com/office/drawing/2014/main" id="{E01C1CD3-8127-4501-A6A6-C217AFCB58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0234" y="708924"/>
            <a:ext cx="6391275" cy="76200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lang="ru-RU" sz="3200" spc="-15" dirty="0">
                <a:latin typeface="Arial Black" panose="020B0A04020102020204" pitchFamily="34" charset="0"/>
                <a:cs typeface="Arial" panose="020B0604020202020204" pitchFamily="34" charset="0"/>
              </a:rPr>
              <a:t>Налоговые</a:t>
            </a:r>
            <a:r>
              <a:rPr lang="ru-RU" sz="3200" spc="-5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3200" spc="-30" dirty="0">
                <a:latin typeface="Arial Black" panose="020B0A04020102020204" pitchFamily="34" charset="0"/>
                <a:cs typeface="Arial" panose="020B0604020202020204" pitchFamily="34" charset="0"/>
              </a:rPr>
              <a:t>льготы</a:t>
            </a:r>
            <a: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sz="12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СМСП, включенных </a:t>
            </a:r>
            <a:r>
              <a:rPr sz="12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sz="12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реестр</a:t>
            </a:r>
            <a:r>
              <a:rPr sz="12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МСП</a:t>
            </a:r>
            <a:endParaRPr sz="12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705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05200" y="1823352"/>
            <a:ext cx="8305800" cy="4537139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Сумма фиксированных страховых взносов в 2021 году останется на уровне 2020 года. Таким образом, страховые взносы для индивидуальных предпринимателей составят:</a:t>
            </a:r>
          </a:p>
          <a:p>
            <a:r>
              <a:rPr lang="ru-RU" sz="1600" b="1" dirty="0">
                <a:solidFill>
                  <a:srgbClr val="CD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ru-RU" sz="16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обязательное пенсионное страхование – </a:t>
            </a:r>
            <a:r>
              <a:rPr lang="ru-RU" sz="16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32 448 руб.</a:t>
            </a:r>
            <a:endParaRPr lang="ru-RU" sz="16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>
                <a:solidFill>
                  <a:srgbClr val="CD99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 </a:t>
            </a:r>
            <a:r>
              <a:rPr lang="ru-RU" sz="16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обязательное медицинское страхование – </a:t>
            </a:r>
            <a:r>
              <a:rPr lang="ru-RU" sz="16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8 426 руб.</a:t>
            </a:r>
            <a:endParaRPr lang="ru-RU" sz="16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lang="ru-RU" sz="1500" spc="-5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15.10.2020 №322-ФЗ «О внесении изменений в статью 430 части второй Налогового кодекса РФ»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endParaRPr lang="ru-RU" sz="1500" spc="-5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5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5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нижен</a:t>
            </a:r>
            <a:r>
              <a:rPr lang="ru-RU" sz="15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 раза размер страховых взносов –</a:t>
            </a:r>
            <a:r>
              <a:rPr sz="15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sz="15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ru-RU" sz="15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sz="15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sz="15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ru-RU" sz="15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–</a:t>
            </a:r>
            <a:r>
              <a:rPr sz="15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для </a:t>
            </a:r>
            <a:r>
              <a:rPr sz="1500" spc="-1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работодателей</a:t>
            </a:r>
            <a:r>
              <a:rPr sz="1500" spc="-3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</a:t>
            </a:r>
            <a:r>
              <a:rPr sz="15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МСП,</a:t>
            </a:r>
            <a:r>
              <a:rPr sz="15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sz="15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</a:t>
            </a:r>
            <a:r>
              <a:rPr sz="1500" spc="-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заработная плата работников </a:t>
            </a:r>
            <a:r>
              <a:rPr sz="1500" spc="-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превышает</a:t>
            </a:r>
            <a:r>
              <a:rPr sz="1500" spc="-17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spc="-17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5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МРОТ</a:t>
            </a:r>
            <a:r>
              <a:rPr lang="ru-RU" sz="15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2700">
              <a:lnSpc>
                <a:spcPct val="100000"/>
              </a:lnSpc>
            </a:pPr>
            <a:r>
              <a:rPr lang="ru-RU" sz="15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 взносов установлены так: </a:t>
            </a:r>
          </a:p>
          <a:p>
            <a:pPr marL="12700">
              <a:lnSpc>
                <a:spcPct val="100000"/>
              </a:lnSpc>
            </a:pPr>
            <a:r>
              <a:rPr lang="ru-RU" sz="15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взносы на ОПС – 10% (как с выплат в рамках предельной величины, так и со сверхлимитных выплат)</a:t>
            </a:r>
          </a:p>
          <a:p>
            <a:pPr marL="12700">
              <a:lnSpc>
                <a:spcPct val="100000"/>
              </a:lnSpc>
            </a:pPr>
            <a:r>
              <a:rPr lang="ru-RU" sz="15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взносы на </a:t>
            </a:r>
            <a:r>
              <a:rPr lang="ru-RU" sz="1500" spc="-15" dirty="0" err="1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</a:t>
            </a:r>
            <a:r>
              <a:rPr lang="ru-RU" sz="15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0%</a:t>
            </a:r>
          </a:p>
          <a:p>
            <a:pPr marL="12700">
              <a:lnSpc>
                <a:spcPct val="100000"/>
              </a:lnSpc>
            </a:pPr>
            <a:r>
              <a:rPr lang="ru-RU" sz="1500" spc="-15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взносы на ОМС – 5%</a:t>
            </a:r>
          </a:p>
          <a:p>
            <a:pPr marL="12700">
              <a:lnSpc>
                <a:spcPct val="100000"/>
              </a:lnSpc>
            </a:pPr>
            <a:endParaRPr lang="ru-RU" sz="1500" spc="-15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6 Федерального закона от 01.04.2020 №102-ФЗ «О внесении изменений в части первую и вторую Налогового кодекса РФ и отдельные законодательные акты РФ»</a:t>
            </a:r>
          </a:p>
        </p:txBody>
      </p:sp>
      <p:sp>
        <p:nvSpPr>
          <p:cNvPr id="4" name="object 4"/>
          <p:cNvSpPr/>
          <p:nvPr/>
        </p:nvSpPr>
        <p:spPr>
          <a:xfrm>
            <a:off x="2987040" y="1916363"/>
            <a:ext cx="227076" cy="227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987041" y="4091922"/>
            <a:ext cx="227075" cy="2270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4588" y="1812035"/>
            <a:ext cx="1696720" cy="1694814"/>
          </a:xfrm>
          <a:custGeom>
            <a:avLst/>
            <a:gdLst/>
            <a:ahLst/>
            <a:cxnLst/>
            <a:rect l="l" t="t" r="r" b="b"/>
            <a:pathLst>
              <a:path w="1696720" h="1694814">
                <a:moveTo>
                  <a:pt x="848106" y="0"/>
                </a:moveTo>
                <a:lnTo>
                  <a:pt x="799981" y="1341"/>
                </a:lnTo>
                <a:lnTo>
                  <a:pt x="752560" y="5317"/>
                </a:lnTo>
                <a:lnTo>
                  <a:pt x="705916" y="11857"/>
                </a:lnTo>
                <a:lnTo>
                  <a:pt x="660118" y="20888"/>
                </a:lnTo>
                <a:lnTo>
                  <a:pt x="615239" y="32340"/>
                </a:lnTo>
                <a:lnTo>
                  <a:pt x="571351" y="46140"/>
                </a:lnTo>
                <a:lnTo>
                  <a:pt x="528525" y="62218"/>
                </a:lnTo>
                <a:lnTo>
                  <a:pt x="486833" y="80502"/>
                </a:lnTo>
                <a:lnTo>
                  <a:pt x="446345" y="100920"/>
                </a:lnTo>
                <a:lnTo>
                  <a:pt x="407135" y="123401"/>
                </a:lnTo>
                <a:lnTo>
                  <a:pt x="369274" y="147873"/>
                </a:lnTo>
                <a:lnTo>
                  <a:pt x="332832" y="174265"/>
                </a:lnTo>
                <a:lnTo>
                  <a:pt x="297882" y="202504"/>
                </a:lnTo>
                <a:lnTo>
                  <a:pt x="264496" y="232521"/>
                </a:lnTo>
                <a:lnTo>
                  <a:pt x="232745" y="264243"/>
                </a:lnTo>
                <a:lnTo>
                  <a:pt x="202700" y="297598"/>
                </a:lnTo>
                <a:lnTo>
                  <a:pt x="174433" y="332516"/>
                </a:lnTo>
                <a:lnTo>
                  <a:pt x="148016" y="368924"/>
                </a:lnTo>
                <a:lnTo>
                  <a:pt x="123521" y="406752"/>
                </a:lnTo>
                <a:lnTo>
                  <a:pt x="101019" y="445927"/>
                </a:lnTo>
                <a:lnTo>
                  <a:pt x="80581" y="486378"/>
                </a:lnTo>
                <a:lnTo>
                  <a:pt x="62280" y="528034"/>
                </a:lnTo>
                <a:lnTo>
                  <a:pt x="46186" y="570822"/>
                </a:lnTo>
                <a:lnTo>
                  <a:pt x="32372" y="614672"/>
                </a:lnTo>
                <a:lnTo>
                  <a:pt x="20909" y="659513"/>
                </a:lnTo>
                <a:lnTo>
                  <a:pt x="11868" y="705271"/>
                </a:lnTo>
                <a:lnTo>
                  <a:pt x="5322" y="751877"/>
                </a:lnTo>
                <a:lnTo>
                  <a:pt x="1342" y="799258"/>
                </a:lnTo>
                <a:lnTo>
                  <a:pt x="0" y="847343"/>
                </a:lnTo>
                <a:lnTo>
                  <a:pt x="1342" y="895429"/>
                </a:lnTo>
                <a:lnTo>
                  <a:pt x="5322" y="942810"/>
                </a:lnTo>
                <a:lnTo>
                  <a:pt x="11868" y="989416"/>
                </a:lnTo>
                <a:lnTo>
                  <a:pt x="20909" y="1035174"/>
                </a:lnTo>
                <a:lnTo>
                  <a:pt x="32372" y="1080015"/>
                </a:lnTo>
                <a:lnTo>
                  <a:pt x="46186" y="1123865"/>
                </a:lnTo>
                <a:lnTo>
                  <a:pt x="62280" y="1166653"/>
                </a:lnTo>
                <a:lnTo>
                  <a:pt x="80581" y="1208309"/>
                </a:lnTo>
                <a:lnTo>
                  <a:pt x="101019" y="1248760"/>
                </a:lnTo>
                <a:lnTo>
                  <a:pt x="123521" y="1287935"/>
                </a:lnTo>
                <a:lnTo>
                  <a:pt x="148016" y="1325763"/>
                </a:lnTo>
                <a:lnTo>
                  <a:pt x="174433" y="1362171"/>
                </a:lnTo>
                <a:lnTo>
                  <a:pt x="202700" y="1397089"/>
                </a:lnTo>
                <a:lnTo>
                  <a:pt x="232745" y="1430444"/>
                </a:lnTo>
                <a:lnTo>
                  <a:pt x="264496" y="1462166"/>
                </a:lnTo>
                <a:lnTo>
                  <a:pt x="297882" y="1492183"/>
                </a:lnTo>
                <a:lnTo>
                  <a:pt x="332832" y="1520422"/>
                </a:lnTo>
                <a:lnTo>
                  <a:pt x="369274" y="1546814"/>
                </a:lnTo>
                <a:lnTo>
                  <a:pt x="407135" y="1571286"/>
                </a:lnTo>
                <a:lnTo>
                  <a:pt x="446345" y="1593767"/>
                </a:lnTo>
                <a:lnTo>
                  <a:pt x="486833" y="1614185"/>
                </a:lnTo>
                <a:lnTo>
                  <a:pt x="528525" y="1632469"/>
                </a:lnTo>
                <a:lnTo>
                  <a:pt x="571351" y="1648547"/>
                </a:lnTo>
                <a:lnTo>
                  <a:pt x="615239" y="1662347"/>
                </a:lnTo>
                <a:lnTo>
                  <a:pt x="660118" y="1673799"/>
                </a:lnTo>
                <a:lnTo>
                  <a:pt x="705916" y="1682830"/>
                </a:lnTo>
                <a:lnTo>
                  <a:pt x="752560" y="1689370"/>
                </a:lnTo>
                <a:lnTo>
                  <a:pt x="799981" y="1693346"/>
                </a:lnTo>
                <a:lnTo>
                  <a:pt x="848106" y="1694688"/>
                </a:lnTo>
                <a:lnTo>
                  <a:pt x="896230" y="1693346"/>
                </a:lnTo>
                <a:lnTo>
                  <a:pt x="943651" y="1689370"/>
                </a:lnTo>
                <a:lnTo>
                  <a:pt x="990295" y="1682830"/>
                </a:lnTo>
                <a:lnTo>
                  <a:pt x="1036093" y="1673799"/>
                </a:lnTo>
                <a:lnTo>
                  <a:pt x="1080972" y="1662347"/>
                </a:lnTo>
                <a:lnTo>
                  <a:pt x="1124860" y="1648547"/>
                </a:lnTo>
                <a:lnTo>
                  <a:pt x="1167686" y="1632469"/>
                </a:lnTo>
                <a:lnTo>
                  <a:pt x="1209378" y="1614185"/>
                </a:lnTo>
                <a:lnTo>
                  <a:pt x="1249866" y="1593767"/>
                </a:lnTo>
                <a:lnTo>
                  <a:pt x="1289076" y="1571286"/>
                </a:lnTo>
                <a:lnTo>
                  <a:pt x="1326937" y="1546814"/>
                </a:lnTo>
                <a:lnTo>
                  <a:pt x="1363379" y="1520422"/>
                </a:lnTo>
                <a:lnTo>
                  <a:pt x="1398329" y="1492183"/>
                </a:lnTo>
                <a:lnTo>
                  <a:pt x="1431715" y="1462166"/>
                </a:lnTo>
                <a:lnTo>
                  <a:pt x="1463466" y="1430444"/>
                </a:lnTo>
                <a:lnTo>
                  <a:pt x="1493511" y="1397089"/>
                </a:lnTo>
                <a:lnTo>
                  <a:pt x="1521778" y="1362171"/>
                </a:lnTo>
                <a:lnTo>
                  <a:pt x="1548195" y="1325763"/>
                </a:lnTo>
                <a:lnTo>
                  <a:pt x="1572690" y="1287935"/>
                </a:lnTo>
                <a:lnTo>
                  <a:pt x="1595192" y="1248760"/>
                </a:lnTo>
                <a:lnTo>
                  <a:pt x="1615630" y="1208309"/>
                </a:lnTo>
                <a:lnTo>
                  <a:pt x="1633931" y="1166653"/>
                </a:lnTo>
                <a:lnTo>
                  <a:pt x="1650025" y="1123865"/>
                </a:lnTo>
                <a:lnTo>
                  <a:pt x="1663839" y="1080015"/>
                </a:lnTo>
                <a:lnTo>
                  <a:pt x="1675302" y="1035174"/>
                </a:lnTo>
                <a:lnTo>
                  <a:pt x="1684343" y="989416"/>
                </a:lnTo>
                <a:lnTo>
                  <a:pt x="1690889" y="942810"/>
                </a:lnTo>
                <a:lnTo>
                  <a:pt x="1694869" y="895429"/>
                </a:lnTo>
                <a:lnTo>
                  <a:pt x="1696212" y="847343"/>
                </a:lnTo>
                <a:lnTo>
                  <a:pt x="1694869" y="799258"/>
                </a:lnTo>
                <a:lnTo>
                  <a:pt x="1690889" y="751877"/>
                </a:lnTo>
                <a:lnTo>
                  <a:pt x="1684343" y="705271"/>
                </a:lnTo>
                <a:lnTo>
                  <a:pt x="1675302" y="659513"/>
                </a:lnTo>
                <a:lnTo>
                  <a:pt x="1663839" y="614672"/>
                </a:lnTo>
                <a:lnTo>
                  <a:pt x="1650025" y="570822"/>
                </a:lnTo>
                <a:lnTo>
                  <a:pt x="1633931" y="528034"/>
                </a:lnTo>
                <a:lnTo>
                  <a:pt x="1615630" y="486378"/>
                </a:lnTo>
                <a:lnTo>
                  <a:pt x="1595192" y="445927"/>
                </a:lnTo>
                <a:lnTo>
                  <a:pt x="1572690" y="406752"/>
                </a:lnTo>
                <a:lnTo>
                  <a:pt x="1548195" y="368924"/>
                </a:lnTo>
                <a:lnTo>
                  <a:pt x="1521778" y="332516"/>
                </a:lnTo>
                <a:lnTo>
                  <a:pt x="1493511" y="297598"/>
                </a:lnTo>
                <a:lnTo>
                  <a:pt x="1463466" y="264243"/>
                </a:lnTo>
                <a:lnTo>
                  <a:pt x="1431715" y="232521"/>
                </a:lnTo>
                <a:lnTo>
                  <a:pt x="1398329" y="202504"/>
                </a:lnTo>
                <a:lnTo>
                  <a:pt x="1363379" y="174265"/>
                </a:lnTo>
                <a:lnTo>
                  <a:pt x="1326937" y="147873"/>
                </a:lnTo>
                <a:lnTo>
                  <a:pt x="1289076" y="123401"/>
                </a:lnTo>
                <a:lnTo>
                  <a:pt x="1249866" y="100920"/>
                </a:lnTo>
                <a:lnTo>
                  <a:pt x="1209378" y="80502"/>
                </a:lnTo>
                <a:lnTo>
                  <a:pt x="1167686" y="62218"/>
                </a:lnTo>
                <a:lnTo>
                  <a:pt x="1124860" y="46140"/>
                </a:lnTo>
                <a:lnTo>
                  <a:pt x="1080972" y="32340"/>
                </a:lnTo>
                <a:lnTo>
                  <a:pt x="1036093" y="20888"/>
                </a:lnTo>
                <a:lnTo>
                  <a:pt x="990295" y="11857"/>
                </a:lnTo>
                <a:lnTo>
                  <a:pt x="943651" y="5317"/>
                </a:lnTo>
                <a:lnTo>
                  <a:pt x="896230" y="1341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4588" y="3563111"/>
            <a:ext cx="1892808" cy="32948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10234" y="745921"/>
            <a:ext cx="6391275" cy="553357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lang="ru-RU" sz="3200" spc="-15" dirty="0">
                <a:latin typeface="Arial Black" panose="020B0A04020102020204" pitchFamily="34" charset="0"/>
              </a:rPr>
              <a:t>Страховые взносы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="" xmlns:a16="http://schemas.microsoft.com/office/drawing/2014/main" id="{B4B9840C-60A5-4559-B8FE-52E0967B3A9B}"/>
              </a:ext>
            </a:extLst>
          </p:cNvPr>
          <p:cNvSpPr/>
          <p:nvPr/>
        </p:nvSpPr>
        <p:spPr>
          <a:xfrm>
            <a:off x="1274345" y="2143438"/>
            <a:ext cx="963167" cy="934212"/>
          </a:xfrm>
          <a:prstGeom prst="rect">
            <a:avLst/>
          </a:prstGeom>
          <a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7011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474" y="762000"/>
            <a:ext cx="4408526" cy="738664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Льготный кредит под 3% по программе ФОТ 3.0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2956" y="1676400"/>
            <a:ext cx="8637044" cy="4801314"/>
          </a:xfrm>
        </p:spPr>
        <p:txBody>
          <a:bodyPr/>
          <a:lstStyle/>
          <a:p>
            <a:pPr algn="l"/>
            <a:r>
              <a:rPr lang="ru-RU" sz="13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9 марта по 1 июля 2021 г. предприниматели могут оформить льготный кредит под 3% на срок до 12 месяцев по программе ФОТ 3.0 (Постановление от 27 февраля 2021 г. № 279)</a:t>
            </a:r>
          </a:p>
          <a:p>
            <a:pPr algn="l"/>
            <a:r>
              <a:rPr lang="ru-RU" sz="13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⠀</a:t>
            </a:r>
          </a:p>
          <a:p>
            <a:pPr marL="285750" indent="-285750" algn="l">
              <a:buClr>
                <a:srgbClr val="CD9966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Ставка льготного кредита для предпринимателей на дальнейшее поддержание занятости и восстановление бизнеса установлена в размере 3%</a:t>
            </a:r>
          </a:p>
          <a:p>
            <a:pPr marL="285750" indent="-285750" algn="l">
              <a:buClr>
                <a:srgbClr val="CD9966"/>
              </a:buClr>
              <a:buFont typeface="Arial" panose="020B0604020202020204" pitchFamily="34" charset="0"/>
              <a:buChar char="•"/>
            </a:pPr>
            <a:endParaRPr lang="ru-RU" sz="13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CD9966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«восстановлением предпринимательской деятельности» понимаются расходы, связанные с осуществлением любой предпринимательской деятельности заёмщика, включая выплату заработной платы работникам, платежей по процентам и по основному долгу по кредитным договорам (соглашениям), за исключением выплаты дивидендов, выкупа собственных акций или долей в уставном капитале, осуществления благотворительности</a:t>
            </a:r>
          </a:p>
          <a:p>
            <a:pPr marL="285750" indent="-285750" algn="l">
              <a:buClr>
                <a:srgbClr val="CD9966"/>
              </a:buClr>
              <a:buFont typeface="Arial" panose="020B0604020202020204" pitchFamily="34" charset="0"/>
              <a:buChar char="•"/>
            </a:pPr>
            <a:endParaRPr lang="ru-RU" sz="13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CD9966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Воспользоваться этой мерой поддержки смогут как небольшие, так и крупные компании из наименее восстановившихся от последствий пандемии отраслей, а также социально ориентированные некоммерческие организации, включённые в соответствующий реестр</a:t>
            </a:r>
          </a:p>
          <a:p>
            <a:pPr marL="285750" indent="-285750" algn="l">
              <a:buClr>
                <a:srgbClr val="CD9966"/>
              </a:buClr>
              <a:buFont typeface="Arial" panose="020B0604020202020204" pitchFamily="34" charset="0"/>
              <a:buChar char="•"/>
            </a:pPr>
            <a:endParaRPr lang="ru-RU" sz="13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CD9966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Размер кредита будет зависеть от количества сотрудников, занятых в организации. Максимальная сумма – </a:t>
            </a:r>
            <a:r>
              <a:rPr lang="ru-RU" sz="13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млн. руб.</a:t>
            </a:r>
          </a:p>
          <a:p>
            <a:pPr marL="285750" indent="-285750" algn="l">
              <a:buClr>
                <a:srgbClr val="CD9966"/>
              </a:buClr>
              <a:buFont typeface="Arial" panose="020B0604020202020204" pitchFamily="34" charset="0"/>
              <a:buChar char="•"/>
            </a:pPr>
            <a:endParaRPr lang="ru-RU" sz="13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CD9966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Главное условие: заёмщик должен сохранить </a:t>
            </a:r>
            <a:r>
              <a:rPr lang="ru-RU" sz="13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менее 90% </a:t>
            </a:r>
            <a:r>
              <a:rPr lang="ru-RU" sz="13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рабочих мест в период действия кредитного договора</a:t>
            </a:r>
          </a:p>
          <a:p>
            <a:pPr marL="285750" indent="-285750" algn="l">
              <a:buClr>
                <a:srgbClr val="CD9966"/>
              </a:buClr>
              <a:buFont typeface="Arial" panose="020B0604020202020204" pitchFamily="34" charset="0"/>
              <a:buChar char="•"/>
            </a:pPr>
            <a:endParaRPr lang="ru-RU" sz="13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Clr>
                <a:srgbClr val="CD9966"/>
              </a:buClr>
              <a:buFont typeface="Arial" panose="020B0604020202020204" pitchFamily="34" charset="0"/>
              <a:buChar char="•"/>
            </a:pPr>
            <a:r>
              <a:rPr lang="ru-RU" sz="13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первые полгода заёмщик может не вносить платежи по основному долгу и процентам и начать выплаты с 7-го месяца ежемесячно равными долями.</a:t>
            </a:r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24774C4E-DABE-4A93-877B-2147AD9A9312}"/>
              </a:ext>
            </a:extLst>
          </p:cNvPr>
          <p:cNvSpPr/>
          <p:nvPr/>
        </p:nvSpPr>
        <p:spPr>
          <a:xfrm>
            <a:off x="684638" y="2017522"/>
            <a:ext cx="1696720" cy="1696720"/>
          </a:xfrm>
          <a:custGeom>
            <a:avLst/>
            <a:gdLst/>
            <a:ahLst/>
            <a:cxnLst/>
            <a:rect l="l" t="t" r="r" b="b"/>
            <a:pathLst>
              <a:path w="1696720" h="1696720">
                <a:moveTo>
                  <a:pt x="848106" y="0"/>
                </a:moveTo>
                <a:lnTo>
                  <a:pt x="799981" y="1342"/>
                </a:lnTo>
                <a:lnTo>
                  <a:pt x="752560" y="5322"/>
                </a:lnTo>
                <a:lnTo>
                  <a:pt x="705916" y="11868"/>
                </a:lnTo>
                <a:lnTo>
                  <a:pt x="660118" y="20909"/>
                </a:lnTo>
                <a:lnTo>
                  <a:pt x="615239" y="32372"/>
                </a:lnTo>
                <a:lnTo>
                  <a:pt x="571351" y="46186"/>
                </a:lnTo>
                <a:lnTo>
                  <a:pt x="528525" y="62280"/>
                </a:lnTo>
                <a:lnTo>
                  <a:pt x="486833" y="80581"/>
                </a:lnTo>
                <a:lnTo>
                  <a:pt x="446345" y="101019"/>
                </a:lnTo>
                <a:lnTo>
                  <a:pt x="407135" y="123521"/>
                </a:lnTo>
                <a:lnTo>
                  <a:pt x="369274" y="148016"/>
                </a:lnTo>
                <a:lnTo>
                  <a:pt x="332832" y="174433"/>
                </a:lnTo>
                <a:lnTo>
                  <a:pt x="297882" y="202700"/>
                </a:lnTo>
                <a:lnTo>
                  <a:pt x="264496" y="232745"/>
                </a:lnTo>
                <a:lnTo>
                  <a:pt x="232745" y="264496"/>
                </a:lnTo>
                <a:lnTo>
                  <a:pt x="202700" y="297882"/>
                </a:lnTo>
                <a:lnTo>
                  <a:pt x="174433" y="332832"/>
                </a:lnTo>
                <a:lnTo>
                  <a:pt x="148016" y="369274"/>
                </a:lnTo>
                <a:lnTo>
                  <a:pt x="123521" y="407135"/>
                </a:lnTo>
                <a:lnTo>
                  <a:pt x="101019" y="446345"/>
                </a:lnTo>
                <a:lnTo>
                  <a:pt x="80581" y="486833"/>
                </a:lnTo>
                <a:lnTo>
                  <a:pt x="62280" y="528525"/>
                </a:lnTo>
                <a:lnTo>
                  <a:pt x="46186" y="571351"/>
                </a:lnTo>
                <a:lnTo>
                  <a:pt x="32372" y="615239"/>
                </a:lnTo>
                <a:lnTo>
                  <a:pt x="20909" y="660118"/>
                </a:lnTo>
                <a:lnTo>
                  <a:pt x="11868" y="705916"/>
                </a:lnTo>
                <a:lnTo>
                  <a:pt x="5322" y="752560"/>
                </a:lnTo>
                <a:lnTo>
                  <a:pt x="1342" y="799981"/>
                </a:lnTo>
                <a:lnTo>
                  <a:pt x="0" y="848105"/>
                </a:lnTo>
                <a:lnTo>
                  <a:pt x="1342" y="896230"/>
                </a:lnTo>
                <a:lnTo>
                  <a:pt x="5322" y="943651"/>
                </a:lnTo>
                <a:lnTo>
                  <a:pt x="11868" y="990295"/>
                </a:lnTo>
                <a:lnTo>
                  <a:pt x="20909" y="1036093"/>
                </a:lnTo>
                <a:lnTo>
                  <a:pt x="32372" y="1080972"/>
                </a:lnTo>
                <a:lnTo>
                  <a:pt x="46186" y="1124860"/>
                </a:lnTo>
                <a:lnTo>
                  <a:pt x="62280" y="1167686"/>
                </a:lnTo>
                <a:lnTo>
                  <a:pt x="80581" y="1209378"/>
                </a:lnTo>
                <a:lnTo>
                  <a:pt x="101019" y="1249866"/>
                </a:lnTo>
                <a:lnTo>
                  <a:pt x="123521" y="1289076"/>
                </a:lnTo>
                <a:lnTo>
                  <a:pt x="148016" y="1326937"/>
                </a:lnTo>
                <a:lnTo>
                  <a:pt x="174433" y="1363379"/>
                </a:lnTo>
                <a:lnTo>
                  <a:pt x="202700" y="1398329"/>
                </a:lnTo>
                <a:lnTo>
                  <a:pt x="232745" y="1431715"/>
                </a:lnTo>
                <a:lnTo>
                  <a:pt x="264496" y="1463466"/>
                </a:lnTo>
                <a:lnTo>
                  <a:pt x="297882" y="1493511"/>
                </a:lnTo>
                <a:lnTo>
                  <a:pt x="332832" y="1521778"/>
                </a:lnTo>
                <a:lnTo>
                  <a:pt x="369274" y="1548195"/>
                </a:lnTo>
                <a:lnTo>
                  <a:pt x="407135" y="1572690"/>
                </a:lnTo>
                <a:lnTo>
                  <a:pt x="446345" y="1595192"/>
                </a:lnTo>
                <a:lnTo>
                  <a:pt x="486833" y="1615630"/>
                </a:lnTo>
                <a:lnTo>
                  <a:pt x="528525" y="1633931"/>
                </a:lnTo>
                <a:lnTo>
                  <a:pt x="571351" y="1650025"/>
                </a:lnTo>
                <a:lnTo>
                  <a:pt x="615239" y="1663839"/>
                </a:lnTo>
                <a:lnTo>
                  <a:pt x="660118" y="1675302"/>
                </a:lnTo>
                <a:lnTo>
                  <a:pt x="705916" y="1684343"/>
                </a:lnTo>
                <a:lnTo>
                  <a:pt x="752560" y="1690889"/>
                </a:lnTo>
                <a:lnTo>
                  <a:pt x="799981" y="1694869"/>
                </a:lnTo>
                <a:lnTo>
                  <a:pt x="848106" y="1696212"/>
                </a:lnTo>
                <a:lnTo>
                  <a:pt x="896230" y="1694869"/>
                </a:lnTo>
                <a:lnTo>
                  <a:pt x="943651" y="1690889"/>
                </a:lnTo>
                <a:lnTo>
                  <a:pt x="990295" y="1684343"/>
                </a:lnTo>
                <a:lnTo>
                  <a:pt x="1036093" y="1675302"/>
                </a:lnTo>
                <a:lnTo>
                  <a:pt x="1080972" y="1663839"/>
                </a:lnTo>
                <a:lnTo>
                  <a:pt x="1124860" y="1650025"/>
                </a:lnTo>
                <a:lnTo>
                  <a:pt x="1167686" y="1633931"/>
                </a:lnTo>
                <a:lnTo>
                  <a:pt x="1209378" y="1615630"/>
                </a:lnTo>
                <a:lnTo>
                  <a:pt x="1249866" y="1595192"/>
                </a:lnTo>
                <a:lnTo>
                  <a:pt x="1289076" y="1572690"/>
                </a:lnTo>
                <a:lnTo>
                  <a:pt x="1326937" y="1548195"/>
                </a:lnTo>
                <a:lnTo>
                  <a:pt x="1363379" y="1521778"/>
                </a:lnTo>
                <a:lnTo>
                  <a:pt x="1398329" y="1493511"/>
                </a:lnTo>
                <a:lnTo>
                  <a:pt x="1431715" y="1463466"/>
                </a:lnTo>
                <a:lnTo>
                  <a:pt x="1463466" y="1431715"/>
                </a:lnTo>
                <a:lnTo>
                  <a:pt x="1493511" y="1398329"/>
                </a:lnTo>
                <a:lnTo>
                  <a:pt x="1521778" y="1363379"/>
                </a:lnTo>
                <a:lnTo>
                  <a:pt x="1548195" y="1326937"/>
                </a:lnTo>
                <a:lnTo>
                  <a:pt x="1572690" y="1289076"/>
                </a:lnTo>
                <a:lnTo>
                  <a:pt x="1595192" y="1249866"/>
                </a:lnTo>
                <a:lnTo>
                  <a:pt x="1615630" y="1209378"/>
                </a:lnTo>
                <a:lnTo>
                  <a:pt x="1633931" y="1167686"/>
                </a:lnTo>
                <a:lnTo>
                  <a:pt x="1650025" y="1124860"/>
                </a:lnTo>
                <a:lnTo>
                  <a:pt x="1663839" y="1080972"/>
                </a:lnTo>
                <a:lnTo>
                  <a:pt x="1675302" y="1036093"/>
                </a:lnTo>
                <a:lnTo>
                  <a:pt x="1684343" y="990295"/>
                </a:lnTo>
                <a:lnTo>
                  <a:pt x="1690889" y="943651"/>
                </a:lnTo>
                <a:lnTo>
                  <a:pt x="1694869" y="896230"/>
                </a:lnTo>
                <a:lnTo>
                  <a:pt x="1696212" y="848105"/>
                </a:lnTo>
                <a:lnTo>
                  <a:pt x="1694869" y="799981"/>
                </a:lnTo>
                <a:lnTo>
                  <a:pt x="1690889" y="752560"/>
                </a:lnTo>
                <a:lnTo>
                  <a:pt x="1684343" y="705916"/>
                </a:lnTo>
                <a:lnTo>
                  <a:pt x="1675302" y="660118"/>
                </a:lnTo>
                <a:lnTo>
                  <a:pt x="1663839" y="615239"/>
                </a:lnTo>
                <a:lnTo>
                  <a:pt x="1650025" y="571351"/>
                </a:lnTo>
                <a:lnTo>
                  <a:pt x="1633931" y="528525"/>
                </a:lnTo>
                <a:lnTo>
                  <a:pt x="1615630" y="486833"/>
                </a:lnTo>
                <a:lnTo>
                  <a:pt x="1595192" y="446345"/>
                </a:lnTo>
                <a:lnTo>
                  <a:pt x="1572690" y="407135"/>
                </a:lnTo>
                <a:lnTo>
                  <a:pt x="1548195" y="369274"/>
                </a:lnTo>
                <a:lnTo>
                  <a:pt x="1521778" y="332832"/>
                </a:lnTo>
                <a:lnTo>
                  <a:pt x="1493511" y="297882"/>
                </a:lnTo>
                <a:lnTo>
                  <a:pt x="1463466" y="264496"/>
                </a:lnTo>
                <a:lnTo>
                  <a:pt x="1431715" y="232745"/>
                </a:lnTo>
                <a:lnTo>
                  <a:pt x="1398329" y="202700"/>
                </a:lnTo>
                <a:lnTo>
                  <a:pt x="1363379" y="174433"/>
                </a:lnTo>
                <a:lnTo>
                  <a:pt x="1326937" y="148016"/>
                </a:lnTo>
                <a:lnTo>
                  <a:pt x="1289076" y="123521"/>
                </a:lnTo>
                <a:lnTo>
                  <a:pt x="1249866" y="101019"/>
                </a:lnTo>
                <a:lnTo>
                  <a:pt x="1209378" y="80581"/>
                </a:lnTo>
                <a:lnTo>
                  <a:pt x="1167686" y="62280"/>
                </a:lnTo>
                <a:lnTo>
                  <a:pt x="1124860" y="46186"/>
                </a:lnTo>
                <a:lnTo>
                  <a:pt x="1080972" y="32372"/>
                </a:lnTo>
                <a:lnTo>
                  <a:pt x="1036093" y="20909"/>
                </a:lnTo>
                <a:lnTo>
                  <a:pt x="990295" y="11868"/>
                </a:lnTo>
                <a:lnTo>
                  <a:pt x="943651" y="5322"/>
                </a:lnTo>
                <a:lnTo>
                  <a:pt x="896230" y="1342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>
            <a:extLst>
              <a:ext uri="{FF2B5EF4-FFF2-40B4-BE49-F238E27FC236}">
                <a16:creationId xmlns="" xmlns:a16="http://schemas.microsoft.com/office/drawing/2014/main" id="{224EE490-D9CC-4F32-9CA7-7294037EE7EB}"/>
              </a:ext>
            </a:extLst>
          </p:cNvPr>
          <p:cNvSpPr/>
          <p:nvPr/>
        </p:nvSpPr>
        <p:spPr>
          <a:xfrm>
            <a:off x="892918" y="2249616"/>
            <a:ext cx="1280160" cy="1147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4748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A63A5826-D63B-4A62-983B-1DAF587CED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20" y="0"/>
            <a:ext cx="686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47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474" y="762000"/>
            <a:ext cx="5703926" cy="492443"/>
          </a:xfrm>
        </p:spPr>
        <p:txBody>
          <a:bodyPr/>
          <a:lstStyle/>
          <a:p>
            <a:r>
              <a:rPr lang="ru-RU" sz="3200" dirty="0">
                <a:latin typeface="Arial Black" panose="020B0A04020102020204" pitchFamily="34" charset="0"/>
              </a:rPr>
              <a:t>Продление лицензий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92956" y="2017522"/>
            <a:ext cx="9094244" cy="4524315"/>
          </a:xfrm>
        </p:spPr>
        <p:txBody>
          <a:bodyPr/>
          <a:lstStyle/>
          <a:p>
            <a:pPr algn="l"/>
            <a:r>
              <a:rPr lang="ru-RU" sz="14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Автоматическое продление лицензий и других разрешительных документов в ряде сфер и отраслей</a:t>
            </a:r>
            <a:r>
              <a:rPr lang="en-US" sz="1400" b="1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400" b="1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срочных лицензий и иных разрешений, сроки действия которых истекают (истекли) в период с 15 марта по 31 декабря 2020 г. и действие которых продлевается на 12 месяцев</a:t>
            </a:r>
          </a:p>
          <a:p>
            <a:pPr lvl="0" indent="34290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altLang="ru-RU" sz="1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Лицензии на производство и оборот этилового спирта, алкогольной и спиртосодержащей продукции (в том числе лицензий на розничную продажу алкогольной продукции).</a:t>
            </a:r>
          </a:p>
          <a:p>
            <a:pPr lvl="0" indent="34290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altLang="ru-RU" sz="1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Лицензии на пользование недрами.</a:t>
            </a:r>
          </a:p>
          <a:p>
            <a:pPr lvl="0" indent="34290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altLang="ru-RU" sz="1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Лицензии на оказание услуг связи, телевизионное вещание и (или) радиовещание.</a:t>
            </a:r>
          </a:p>
          <a:p>
            <a:pPr lvl="0" indent="34290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ru-RU" altLang="ru-RU" sz="1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Лицензии на осуществление частной детективной (сыскной) деятельности и частной охранной деятельности.</a:t>
            </a:r>
          </a:p>
          <a:p>
            <a:pPr lvl="0" indent="34290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ru-RU" altLang="ru-RU" sz="1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регистрация лекарственных препаратов для ветеринарного применения.</a:t>
            </a:r>
          </a:p>
          <a:p>
            <a:pPr lvl="0" indent="34290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ru-RU" altLang="ru-RU" sz="1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Разрешения на судовые радиостанции, используемые на морских судах, судах внутреннего плавания и судах смешанного (река-море) плавания.</a:t>
            </a:r>
          </a:p>
          <a:p>
            <a:pPr lvl="0" indent="34290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ru-RU" altLang="ru-RU" sz="1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регистрация лекарственного препарата для медицинского применения.</a:t>
            </a:r>
          </a:p>
          <a:p>
            <a:pPr lvl="0" indent="34290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ru-RU" altLang="ru-RU" sz="1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Разрешения на осуществление деятельности по перевозке пассажиров и багажа легковым такси.</a:t>
            </a:r>
          </a:p>
          <a:p>
            <a:pPr lvl="0" indent="34290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ru-RU" altLang="ru-RU" sz="1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Договоры водопользования.</a:t>
            </a:r>
          </a:p>
          <a:p>
            <a:pPr lvl="0" indent="34290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ru-RU" altLang="ru-RU" sz="1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о предоставлении водных объектов в пользование.</a:t>
            </a:r>
          </a:p>
          <a:p>
            <a:pPr lvl="0" indent="34290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ru-RU" altLang="ru-RU" sz="1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Заключения о соответствии установленным требованиям учебно-материальной базы организаций, осуществляющих образовательную деятельность и реализующих основные программы профессионального обучения водителей транспортных средств соответствующих категорий и подкатегорий, и соискателей лицензий на осуществление образовательной деятельности по указанным программам.</a:t>
            </a:r>
          </a:p>
          <a:p>
            <a:pPr lvl="0" indent="34290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b="1" dirty="0">
                <a:solidFill>
                  <a:srgbClr val="E84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ru-RU" altLang="ru-RU" sz="11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Разрешения на выброс загрязняющих веществ в атмосферный воздух, лимиты на выбросы загрязняющих веществ, разрешения на сброс загрязняющих веществ в окружающую среду, лимиты на сбросы загрязняющих веществ, полученные юридическими лицами и индивидуальными предпринимателями, осуществляющими хозяйственную и (или) иную деятельность на объектах, оказывающих негативное воздействие на окружающую среду и относящихся в соответствии с Федеральным законом "Об охране окружающей среды" к объектам I категории.</a:t>
            </a:r>
          </a:p>
          <a:p>
            <a:pPr lvl="0" indent="34290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1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8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Российской Федерации от 4 февраля 2021 г. № 109 «О внесении изменений в постановление Правительства Российской Федерации от 3 апреля 2020 г. </a:t>
            </a:r>
            <a:r>
              <a:rPr lang="en-US" sz="8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ru-RU" sz="800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440»</a:t>
            </a:r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24774C4E-DABE-4A93-877B-2147AD9A9312}"/>
              </a:ext>
            </a:extLst>
          </p:cNvPr>
          <p:cNvSpPr/>
          <p:nvPr/>
        </p:nvSpPr>
        <p:spPr>
          <a:xfrm>
            <a:off x="684638" y="2017522"/>
            <a:ext cx="1696720" cy="1696720"/>
          </a:xfrm>
          <a:custGeom>
            <a:avLst/>
            <a:gdLst/>
            <a:ahLst/>
            <a:cxnLst/>
            <a:rect l="l" t="t" r="r" b="b"/>
            <a:pathLst>
              <a:path w="1696720" h="1696720">
                <a:moveTo>
                  <a:pt x="848106" y="0"/>
                </a:moveTo>
                <a:lnTo>
                  <a:pt x="799981" y="1342"/>
                </a:lnTo>
                <a:lnTo>
                  <a:pt x="752560" y="5322"/>
                </a:lnTo>
                <a:lnTo>
                  <a:pt x="705916" y="11868"/>
                </a:lnTo>
                <a:lnTo>
                  <a:pt x="660118" y="20909"/>
                </a:lnTo>
                <a:lnTo>
                  <a:pt x="615239" y="32372"/>
                </a:lnTo>
                <a:lnTo>
                  <a:pt x="571351" y="46186"/>
                </a:lnTo>
                <a:lnTo>
                  <a:pt x="528525" y="62280"/>
                </a:lnTo>
                <a:lnTo>
                  <a:pt x="486833" y="80581"/>
                </a:lnTo>
                <a:lnTo>
                  <a:pt x="446345" y="101019"/>
                </a:lnTo>
                <a:lnTo>
                  <a:pt x="407135" y="123521"/>
                </a:lnTo>
                <a:lnTo>
                  <a:pt x="369274" y="148016"/>
                </a:lnTo>
                <a:lnTo>
                  <a:pt x="332832" y="174433"/>
                </a:lnTo>
                <a:lnTo>
                  <a:pt x="297882" y="202700"/>
                </a:lnTo>
                <a:lnTo>
                  <a:pt x="264496" y="232745"/>
                </a:lnTo>
                <a:lnTo>
                  <a:pt x="232745" y="264496"/>
                </a:lnTo>
                <a:lnTo>
                  <a:pt x="202700" y="297882"/>
                </a:lnTo>
                <a:lnTo>
                  <a:pt x="174433" y="332832"/>
                </a:lnTo>
                <a:lnTo>
                  <a:pt x="148016" y="369274"/>
                </a:lnTo>
                <a:lnTo>
                  <a:pt x="123521" y="407135"/>
                </a:lnTo>
                <a:lnTo>
                  <a:pt x="101019" y="446345"/>
                </a:lnTo>
                <a:lnTo>
                  <a:pt x="80581" y="486833"/>
                </a:lnTo>
                <a:lnTo>
                  <a:pt x="62280" y="528525"/>
                </a:lnTo>
                <a:lnTo>
                  <a:pt x="46186" y="571351"/>
                </a:lnTo>
                <a:lnTo>
                  <a:pt x="32372" y="615239"/>
                </a:lnTo>
                <a:lnTo>
                  <a:pt x="20909" y="660118"/>
                </a:lnTo>
                <a:lnTo>
                  <a:pt x="11868" y="705916"/>
                </a:lnTo>
                <a:lnTo>
                  <a:pt x="5322" y="752560"/>
                </a:lnTo>
                <a:lnTo>
                  <a:pt x="1342" y="799981"/>
                </a:lnTo>
                <a:lnTo>
                  <a:pt x="0" y="848105"/>
                </a:lnTo>
                <a:lnTo>
                  <a:pt x="1342" y="896230"/>
                </a:lnTo>
                <a:lnTo>
                  <a:pt x="5322" y="943651"/>
                </a:lnTo>
                <a:lnTo>
                  <a:pt x="11868" y="990295"/>
                </a:lnTo>
                <a:lnTo>
                  <a:pt x="20909" y="1036093"/>
                </a:lnTo>
                <a:lnTo>
                  <a:pt x="32372" y="1080972"/>
                </a:lnTo>
                <a:lnTo>
                  <a:pt x="46186" y="1124860"/>
                </a:lnTo>
                <a:lnTo>
                  <a:pt x="62280" y="1167686"/>
                </a:lnTo>
                <a:lnTo>
                  <a:pt x="80581" y="1209378"/>
                </a:lnTo>
                <a:lnTo>
                  <a:pt x="101019" y="1249866"/>
                </a:lnTo>
                <a:lnTo>
                  <a:pt x="123521" y="1289076"/>
                </a:lnTo>
                <a:lnTo>
                  <a:pt x="148016" y="1326937"/>
                </a:lnTo>
                <a:lnTo>
                  <a:pt x="174433" y="1363379"/>
                </a:lnTo>
                <a:lnTo>
                  <a:pt x="202700" y="1398329"/>
                </a:lnTo>
                <a:lnTo>
                  <a:pt x="232745" y="1431715"/>
                </a:lnTo>
                <a:lnTo>
                  <a:pt x="264496" y="1463466"/>
                </a:lnTo>
                <a:lnTo>
                  <a:pt x="297882" y="1493511"/>
                </a:lnTo>
                <a:lnTo>
                  <a:pt x="332832" y="1521778"/>
                </a:lnTo>
                <a:lnTo>
                  <a:pt x="369274" y="1548195"/>
                </a:lnTo>
                <a:lnTo>
                  <a:pt x="407135" y="1572690"/>
                </a:lnTo>
                <a:lnTo>
                  <a:pt x="446345" y="1595192"/>
                </a:lnTo>
                <a:lnTo>
                  <a:pt x="486833" y="1615630"/>
                </a:lnTo>
                <a:lnTo>
                  <a:pt x="528525" y="1633931"/>
                </a:lnTo>
                <a:lnTo>
                  <a:pt x="571351" y="1650025"/>
                </a:lnTo>
                <a:lnTo>
                  <a:pt x="615239" y="1663839"/>
                </a:lnTo>
                <a:lnTo>
                  <a:pt x="660118" y="1675302"/>
                </a:lnTo>
                <a:lnTo>
                  <a:pt x="705916" y="1684343"/>
                </a:lnTo>
                <a:lnTo>
                  <a:pt x="752560" y="1690889"/>
                </a:lnTo>
                <a:lnTo>
                  <a:pt x="799981" y="1694869"/>
                </a:lnTo>
                <a:lnTo>
                  <a:pt x="848106" y="1696212"/>
                </a:lnTo>
                <a:lnTo>
                  <a:pt x="896230" y="1694869"/>
                </a:lnTo>
                <a:lnTo>
                  <a:pt x="943651" y="1690889"/>
                </a:lnTo>
                <a:lnTo>
                  <a:pt x="990295" y="1684343"/>
                </a:lnTo>
                <a:lnTo>
                  <a:pt x="1036093" y="1675302"/>
                </a:lnTo>
                <a:lnTo>
                  <a:pt x="1080972" y="1663839"/>
                </a:lnTo>
                <a:lnTo>
                  <a:pt x="1124860" y="1650025"/>
                </a:lnTo>
                <a:lnTo>
                  <a:pt x="1167686" y="1633931"/>
                </a:lnTo>
                <a:lnTo>
                  <a:pt x="1209378" y="1615630"/>
                </a:lnTo>
                <a:lnTo>
                  <a:pt x="1249866" y="1595192"/>
                </a:lnTo>
                <a:lnTo>
                  <a:pt x="1289076" y="1572690"/>
                </a:lnTo>
                <a:lnTo>
                  <a:pt x="1326937" y="1548195"/>
                </a:lnTo>
                <a:lnTo>
                  <a:pt x="1363379" y="1521778"/>
                </a:lnTo>
                <a:lnTo>
                  <a:pt x="1398329" y="1493511"/>
                </a:lnTo>
                <a:lnTo>
                  <a:pt x="1431715" y="1463466"/>
                </a:lnTo>
                <a:lnTo>
                  <a:pt x="1463466" y="1431715"/>
                </a:lnTo>
                <a:lnTo>
                  <a:pt x="1493511" y="1398329"/>
                </a:lnTo>
                <a:lnTo>
                  <a:pt x="1521778" y="1363379"/>
                </a:lnTo>
                <a:lnTo>
                  <a:pt x="1548195" y="1326937"/>
                </a:lnTo>
                <a:lnTo>
                  <a:pt x="1572690" y="1289076"/>
                </a:lnTo>
                <a:lnTo>
                  <a:pt x="1595192" y="1249866"/>
                </a:lnTo>
                <a:lnTo>
                  <a:pt x="1615630" y="1209378"/>
                </a:lnTo>
                <a:lnTo>
                  <a:pt x="1633931" y="1167686"/>
                </a:lnTo>
                <a:lnTo>
                  <a:pt x="1650025" y="1124860"/>
                </a:lnTo>
                <a:lnTo>
                  <a:pt x="1663839" y="1080972"/>
                </a:lnTo>
                <a:lnTo>
                  <a:pt x="1675302" y="1036093"/>
                </a:lnTo>
                <a:lnTo>
                  <a:pt x="1684343" y="990295"/>
                </a:lnTo>
                <a:lnTo>
                  <a:pt x="1690889" y="943651"/>
                </a:lnTo>
                <a:lnTo>
                  <a:pt x="1694869" y="896230"/>
                </a:lnTo>
                <a:lnTo>
                  <a:pt x="1696212" y="848105"/>
                </a:lnTo>
                <a:lnTo>
                  <a:pt x="1694869" y="799981"/>
                </a:lnTo>
                <a:lnTo>
                  <a:pt x="1690889" y="752560"/>
                </a:lnTo>
                <a:lnTo>
                  <a:pt x="1684343" y="705916"/>
                </a:lnTo>
                <a:lnTo>
                  <a:pt x="1675302" y="660118"/>
                </a:lnTo>
                <a:lnTo>
                  <a:pt x="1663839" y="615239"/>
                </a:lnTo>
                <a:lnTo>
                  <a:pt x="1650025" y="571351"/>
                </a:lnTo>
                <a:lnTo>
                  <a:pt x="1633931" y="528525"/>
                </a:lnTo>
                <a:lnTo>
                  <a:pt x="1615630" y="486833"/>
                </a:lnTo>
                <a:lnTo>
                  <a:pt x="1595192" y="446345"/>
                </a:lnTo>
                <a:lnTo>
                  <a:pt x="1572690" y="407135"/>
                </a:lnTo>
                <a:lnTo>
                  <a:pt x="1548195" y="369274"/>
                </a:lnTo>
                <a:lnTo>
                  <a:pt x="1521778" y="332832"/>
                </a:lnTo>
                <a:lnTo>
                  <a:pt x="1493511" y="297882"/>
                </a:lnTo>
                <a:lnTo>
                  <a:pt x="1463466" y="264496"/>
                </a:lnTo>
                <a:lnTo>
                  <a:pt x="1431715" y="232745"/>
                </a:lnTo>
                <a:lnTo>
                  <a:pt x="1398329" y="202700"/>
                </a:lnTo>
                <a:lnTo>
                  <a:pt x="1363379" y="174433"/>
                </a:lnTo>
                <a:lnTo>
                  <a:pt x="1326937" y="148016"/>
                </a:lnTo>
                <a:lnTo>
                  <a:pt x="1289076" y="123521"/>
                </a:lnTo>
                <a:lnTo>
                  <a:pt x="1249866" y="101019"/>
                </a:lnTo>
                <a:lnTo>
                  <a:pt x="1209378" y="80581"/>
                </a:lnTo>
                <a:lnTo>
                  <a:pt x="1167686" y="62280"/>
                </a:lnTo>
                <a:lnTo>
                  <a:pt x="1124860" y="46186"/>
                </a:lnTo>
                <a:lnTo>
                  <a:pt x="1080972" y="32372"/>
                </a:lnTo>
                <a:lnTo>
                  <a:pt x="1036093" y="20909"/>
                </a:lnTo>
                <a:lnTo>
                  <a:pt x="990295" y="11868"/>
                </a:lnTo>
                <a:lnTo>
                  <a:pt x="943651" y="5322"/>
                </a:lnTo>
                <a:lnTo>
                  <a:pt x="896230" y="1342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="" xmlns:a16="http://schemas.microsoft.com/office/drawing/2014/main" id="{8033CEBC-8150-4FAD-9F34-02BBDA6CD12B}"/>
              </a:ext>
            </a:extLst>
          </p:cNvPr>
          <p:cNvSpPr/>
          <p:nvPr/>
        </p:nvSpPr>
        <p:spPr>
          <a:xfrm>
            <a:off x="1082656" y="2302764"/>
            <a:ext cx="900684" cy="11262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864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474" y="762000"/>
            <a:ext cx="6084926" cy="738664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Судебная рассрочка </a:t>
            </a:r>
            <a:r>
              <a:rPr lang="en-US" dirty="0">
                <a:latin typeface="Arial Black" panose="020B0A04020102020204" pitchFamily="34" charset="0"/>
              </a:rPr>
              <a:t/>
            </a:r>
            <a:br>
              <a:rPr lang="en-US" dirty="0">
                <a:latin typeface="Arial Black" panose="020B0A04020102020204" pitchFamily="34" charset="0"/>
              </a:rPr>
            </a:br>
            <a:r>
              <a:rPr lang="ru-RU" dirty="0">
                <a:latin typeface="Arial Black" panose="020B0A04020102020204" pitchFamily="34" charset="0"/>
              </a:rPr>
              <a:t>для должников-банкротов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39312" y="2057400"/>
            <a:ext cx="7658100" cy="4308872"/>
          </a:xfrm>
        </p:spPr>
        <p:txBody>
          <a:bodyPr/>
          <a:lstStyle/>
          <a:p>
            <a:r>
              <a:rPr lang="ru-RU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Сохраняется возможность получения рассрочки исполнения требований по исполнительным документам после истечения срока действия моратория по банкротству</a:t>
            </a:r>
          </a:p>
          <a:p>
            <a:endParaRPr lang="ru-RU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дополнительную меру поддержки в форме судебной рассрочки вправе рассчитывать те должники, кто во время моратория заявил о своём банкротстве</a:t>
            </a:r>
          </a:p>
          <a:p>
            <a:endParaRPr lang="ru-RU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5521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судебной рассрочки составляет 1 год и влечёт изменение сроков исполнения обязательств, являющихся просроченными на дату возбуждения дела о банкротстве. Судебная рассрочка также распространяется на долги, подлежащие включению в реестр требований кредиторов и срок уплаты которых наступает не позднее чем через год с даты предоставления такой рассрочки</a:t>
            </a:r>
          </a:p>
          <a:p>
            <a:endParaRPr lang="ru-RU" sz="1400" dirty="0">
              <a:solidFill>
                <a:srgbClr val="5521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dirty="0">
                <a:solidFill>
                  <a:srgbClr val="552111"/>
                </a:solidFill>
              </a:rPr>
              <a:t>Федеральный закон от 26.10.2002 1№27-ФЗ (ред. от 30.12.2020) «О несостоятельности (банкротстве)» (с изм. и доп., вступ. в силу с 02.01.2021)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106" y="2136628"/>
            <a:ext cx="231668" cy="22557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9344302-59CF-4666-870F-D8A7C0641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302" y="3203428"/>
            <a:ext cx="231668" cy="225572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="" xmlns:a16="http://schemas.microsoft.com/office/drawing/2014/main" id="{254C7B7F-4B12-4BE2-9CEF-770359317413}"/>
              </a:ext>
            </a:extLst>
          </p:cNvPr>
          <p:cNvSpPr/>
          <p:nvPr/>
        </p:nvSpPr>
        <p:spPr>
          <a:xfrm>
            <a:off x="894588" y="1812035"/>
            <a:ext cx="1696720" cy="1694814"/>
          </a:xfrm>
          <a:custGeom>
            <a:avLst/>
            <a:gdLst/>
            <a:ahLst/>
            <a:cxnLst/>
            <a:rect l="l" t="t" r="r" b="b"/>
            <a:pathLst>
              <a:path w="1696720" h="1694814">
                <a:moveTo>
                  <a:pt x="848106" y="0"/>
                </a:moveTo>
                <a:lnTo>
                  <a:pt x="799981" y="1341"/>
                </a:lnTo>
                <a:lnTo>
                  <a:pt x="752560" y="5317"/>
                </a:lnTo>
                <a:lnTo>
                  <a:pt x="705916" y="11857"/>
                </a:lnTo>
                <a:lnTo>
                  <a:pt x="660118" y="20888"/>
                </a:lnTo>
                <a:lnTo>
                  <a:pt x="615239" y="32340"/>
                </a:lnTo>
                <a:lnTo>
                  <a:pt x="571351" y="46140"/>
                </a:lnTo>
                <a:lnTo>
                  <a:pt x="528525" y="62218"/>
                </a:lnTo>
                <a:lnTo>
                  <a:pt x="486833" y="80502"/>
                </a:lnTo>
                <a:lnTo>
                  <a:pt x="446345" y="100920"/>
                </a:lnTo>
                <a:lnTo>
                  <a:pt x="407135" y="123401"/>
                </a:lnTo>
                <a:lnTo>
                  <a:pt x="369274" y="147873"/>
                </a:lnTo>
                <a:lnTo>
                  <a:pt x="332832" y="174265"/>
                </a:lnTo>
                <a:lnTo>
                  <a:pt x="297882" y="202504"/>
                </a:lnTo>
                <a:lnTo>
                  <a:pt x="264496" y="232521"/>
                </a:lnTo>
                <a:lnTo>
                  <a:pt x="232745" y="264243"/>
                </a:lnTo>
                <a:lnTo>
                  <a:pt x="202700" y="297598"/>
                </a:lnTo>
                <a:lnTo>
                  <a:pt x="174433" y="332516"/>
                </a:lnTo>
                <a:lnTo>
                  <a:pt x="148016" y="368924"/>
                </a:lnTo>
                <a:lnTo>
                  <a:pt x="123521" y="406752"/>
                </a:lnTo>
                <a:lnTo>
                  <a:pt x="101019" y="445927"/>
                </a:lnTo>
                <a:lnTo>
                  <a:pt x="80581" y="486378"/>
                </a:lnTo>
                <a:lnTo>
                  <a:pt x="62280" y="528034"/>
                </a:lnTo>
                <a:lnTo>
                  <a:pt x="46186" y="570822"/>
                </a:lnTo>
                <a:lnTo>
                  <a:pt x="32372" y="614672"/>
                </a:lnTo>
                <a:lnTo>
                  <a:pt x="20909" y="659513"/>
                </a:lnTo>
                <a:lnTo>
                  <a:pt x="11868" y="705271"/>
                </a:lnTo>
                <a:lnTo>
                  <a:pt x="5322" y="751877"/>
                </a:lnTo>
                <a:lnTo>
                  <a:pt x="1342" y="799258"/>
                </a:lnTo>
                <a:lnTo>
                  <a:pt x="0" y="847343"/>
                </a:lnTo>
                <a:lnTo>
                  <a:pt x="1342" y="895429"/>
                </a:lnTo>
                <a:lnTo>
                  <a:pt x="5322" y="942810"/>
                </a:lnTo>
                <a:lnTo>
                  <a:pt x="11868" y="989416"/>
                </a:lnTo>
                <a:lnTo>
                  <a:pt x="20909" y="1035174"/>
                </a:lnTo>
                <a:lnTo>
                  <a:pt x="32372" y="1080015"/>
                </a:lnTo>
                <a:lnTo>
                  <a:pt x="46186" y="1123865"/>
                </a:lnTo>
                <a:lnTo>
                  <a:pt x="62280" y="1166653"/>
                </a:lnTo>
                <a:lnTo>
                  <a:pt x="80581" y="1208309"/>
                </a:lnTo>
                <a:lnTo>
                  <a:pt x="101019" y="1248760"/>
                </a:lnTo>
                <a:lnTo>
                  <a:pt x="123521" y="1287935"/>
                </a:lnTo>
                <a:lnTo>
                  <a:pt x="148016" y="1325763"/>
                </a:lnTo>
                <a:lnTo>
                  <a:pt x="174433" y="1362171"/>
                </a:lnTo>
                <a:lnTo>
                  <a:pt x="202700" y="1397089"/>
                </a:lnTo>
                <a:lnTo>
                  <a:pt x="232745" y="1430444"/>
                </a:lnTo>
                <a:lnTo>
                  <a:pt x="264496" y="1462166"/>
                </a:lnTo>
                <a:lnTo>
                  <a:pt x="297882" y="1492183"/>
                </a:lnTo>
                <a:lnTo>
                  <a:pt x="332832" y="1520422"/>
                </a:lnTo>
                <a:lnTo>
                  <a:pt x="369274" y="1546814"/>
                </a:lnTo>
                <a:lnTo>
                  <a:pt x="407135" y="1571286"/>
                </a:lnTo>
                <a:lnTo>
                  <a:pt x="446345" y="1593767"/>
                </a:lnTo>
                <a:lnTo>
                  <a:pt x="486833" y="1614185"/>
                </a:lnTo>
                <a:lnTo>
                  <a:pt x="528525" y="1632469"/>
                </a:lnTo>
                <a:lnTo>
                  <a:pt x="571351" y="1648547"/>
                </a:lnTo>
                <a:lnTo>
                  <a:pt x="615239" y="1662347"/>
                </a:lnTo>
                <a:lnTo>
                  <a:pt x="660118" y="1673799"/>
                </a:lnTo>
                <a:lnTo>
                  <a:pt x="705916" y="1682830"/>
                </a:lnTo>
                <a:lnTo>
                  <a:pt x="752560" y="1689370"/>
                </a:lnTo>
                <a:lnTo>
                  <a:pt x="799981" y="1693346"/>
                </a:lnTo>
                <a:lnTo>
                  <a:pt x="848106" y="1694688"/>
                </a:lnTo>
                <a:lnTo>
                  <a:pt x="896230" y="1693346"/>
                </a:lnTo>
                <a:lnTo>
                  <a:pt x="943651" y="1689370"/>
                </a:lnTo>
                <a:lnTo>
                  <a:pt x="990295" y="1682830"/>
                </a:lnTo>
                <a:lnTo>
                  <a:pt x="1036093" y="1673799"/>
                </a:lnTo>
                <a:lnTo>
                  <a:pt x="1080972" y="1662347"/>
                </a:lnTo>
                <a:lnTo>
                  <a:pt x="1124860" y="1648547"/>
                </a:lnTo>
                <a:lnTo>
                  <a:pt x="1167686" y="1632469"/>
                </a:lnTo>
                <a:lnTo>
                  <a:pt x="1209378" y="1614185"/>
                </a:lnTo>
                <a:lnTo>
                  <a:pt x="1249866" y="1593767"/>
                </a:lnTo>
                <a:lnTo>
                  <a:pt x="1289076" y="1571286"/>
                </a:lnTo>
                <a:lnTo>
                  <a:pt x="1326937" y="1546814"/>
                </a:lnTo>
                <a:lnTo>
                  <a:pt x="1363379" y="1520422"/>
                </a:lnTo>
                <a:lnTo>
                  <a:pt x="1398329" y="1492183"/>
                </a:lnTo>
                <a:lnTo>
                  <a:pt x="1431715" y="1462166"/>
                </a:lnTo>
                <a:lnTo>
                  <a:pt x="1463466" y="1430444"/>
                </a:lnTo>
                <a:lnTo>
                  <a:pt x="1493511" y="1397089"/>
                </a:lnTo>
                <a:lnTo>
                  <a:pt x="1521778" y="1362171"/>
                </a:lnTo>
                <a:lnTo>
                  <a:pt x="1548195" y="1325763"/>
                </a:lnTo>
                <a:lnTo>
                  <a:pt x="1572690" y="1287935"/>
                </a:lnTo>
                <a:lnTo>
                  <a:pt x="1595192" y="1248760"/>
                </a:lnTo>
                <a:lnTo>
                  <a:pt x="1615630" y="1208309"/>
                </a:lnTo>
                <a:lnTo>
                  <a:pt x="1633931" y="1166653"/>
                </a:lnTo>
                <a:lnTo>
                  <a:pt x="1650025" y="1123865"/>
                </a:lnTo>
                <a:lnTo>
                  <a:pt x="1663839" y="1080015"/>
                </a:lnTo>
                <a:lnTo>
                  <a:pt x="1675302" y="1035174"/>
                </a:lnTo>
                <a:lnTo>
                  <a:pt x="1684343" y="989416"/>
                </a:lnTo>
                <a:lnTo>
                  <a:pt x="1690889" y="942810"/>
                </a:lnTo>
                <a:lnTo>
                  <a:pt x="1694869" y="895429"/>
                </a:lnTo>
                <a:lnTo>
                  <a:pt x="1696212" y="847343"/>
                </a:lnTo>
                <a:lnTo>
                  <a:pt x="1694869" y="799258"/>
                </a:lnTo>
                <a:lnTo>
                  <a:pt x="1690889" y="751877"/>
                </a:lnTo>
                <a:lnTo>
                  <a:pt x="1684343" y="705271"/>
                </a:lnTo>
                <a:lnTo>
                  <a:pt x="1675302" y="659513"/>
                </a:lnTo>
                <a:lnTo>
                  <a:pt x="1663839" y="614672"/>
                </a:lnTo>
                <a:lnTo>
                  <a:pt x="1650025" y="570822"/>
                </a:lnTo>
                <a:lnTo>
                  <a:pt x="1633931" y="528034"/>
                </a:lnTo>
                <a:lnTo>
                  <a:pt x="1615630" y="486378"/>
                </a:lnTo>
                <a:lnTo>
                  <a:pt x="1595192" y="445927"/>
                </a:lnTo>
                <a:lnTo>
                  <a:pt x="1572690" y="406752"/>
                </a:lnTo>
                <a:lnTo>
                  <a:pt x="1548195" y="368924"/>
                </a:lnTo>
                <a:lnTo>
                  <a:pt x="1521778" y="332516"/>
                </a:lnTo>
                <a:lnTo>
                  <a:pt x="1493511" y="297598"/>
                </a:lnTo>
                <a:lnTo>
                  <a:pt x="1463466" y="264243"/>
                </a:lnTo>
                <a:lnTo>
                  <a:pt x="1431715" y="232521"/>
                </a:lnTo>
                <a:lnTo>
                  <a:pt x="1398329" y="202504"/>
                </a:lnTo>
                <a:lnTo>
                  <a:pt x="1363379" y="174265"/>
                </a:lnTo>
                <a:lnTo>
                  <a:pt x="1326937" y="147873"/>
                </a:lnTo>
                <a:lnTo>
                  <a:pt x="1289076" y="123401"/>
                </a:lnTo>
                <a:lnTo>
                  <a:pt x="1249866" y="100920"/>
                </a:lnTo>
                <a:lnTo>
                  <a:pt x="1209378" y="80502"/>
                </a:lnTo>
                <a:lnTo>
                  <a:pt x="1167686" y="62218"/>
                </a:lnTo>
                <a:lnTo>
                  <a:pt x="1124860" y="46140"/>
                </a:lnTo>
                <a:lnTo>
                  <a:pt x="1080972" y="32340"/>
                </a:lnTo>
                <a:lnTo>
                  <a:pt x="1036093" y="20888"/>
                </a:lnTo>
                <a:lnTo>
                  <a:pt x="990295" y="11857"/>
                </a:lnTo>
                <a:lnTo>
                  <a:pt x="943651" y="5317"/>
                </a:lnTo>
                <a:lnTo>
                  <a:pt x="896230" y="1341"/>
                </a:lnTo>
                <a:lnTo>
                  <a:pt x="848106" y="0"/>
                </a:lnTo>
                <a:close/>
              </a:path>
            </a:pathLst>
          </a:custGeom>
          <a:solidFill>
            <a:srgbClr val="F3E8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>
            <a:extLst>
              <a:ext uri="{FF2B5EF4-FFF2-40B4-BE49-F238E27FC236}">
                <a16:creationId xmlns="" xmlns:a16="http://schemas.microsoft.com/office/drawing/2014/main" id="{DF8F757D-6DD8-43D6-8C4B-1B4E4180FFEE}"/>
              </a:ext>
            </a:extLst>
          </p:cNvPr>
          <p:cNvSpPr/>
          <p:nvPr/>
        </p:nvSpPr>
        <p:spPr>
          <a:xfrm>
            <a:off x="1216152" y="2141231"/>
            <a:ext cx="1053084" cy="10957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7504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2858</Words>
  <Application>Microsoft Office PowerPoint</Application>
  <PresentationFormat>Произвольный</PresentationFormat>
  <Paragraphs>341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Содержание презентации</vt:lpstr>
      <vt:lpstr>Налоговые льготы для СМСП, включенных в реестр МСП</vt:lpstr>
      <vt:lpstr>Налоговые льготы для СМСП, включенных в реестр МСП</vt:lpstr>
      <vt:lpstr>Страховые взносы</vt:lpstr>
      <vt:lpstr>Льготный кредит под 3% по программе ФОТ 3.0</vt:lpstr>
      <vt:lpstr>Презентация PowerPoint</vt:lpstr>
      <vt:lpstr>Продление лицензий</vt:lpstr>
      <vt:lpstr>Судебная рассрочка  для должников-банкротов </vt:lpstr>
      <vt:lpstr>Мораторий на плановые проверки малого бизнеса в 2021 году</vt:lpstr>
      <vt:lpstr>Программа сохранения занятости для работников предприятий и организаций, находящихся под риском увольнения</vt:lpstr>
      <vt:lpstr>Поддержка самозанятых</vt:lpstr>
      <vt:lpstr>Региональная финансовая поддержка  АО МК «ГФСО» для СМСП, включенных в единый реестр МСП</vt:lpstr>
      <vt:lpstr>Презентация PowerPoint</vt:lpstr>
      <vt:lpstr>Презентация PowerPoint</vt:lpstr>
      <vt:lpstr>Презентация PowerPoint</vt:lpstr>
      <vt:lpstr>Презентация PowerPoint</vt:lpstr>
      <vt:lpstr>Арендные и имущественные отношения</vt:lpstr>
      <vt:lpstr>Презентация PowerPoint</vt:lpstr>
      <vt:lpstr>Презентация PowerPoint</vt:lpstr>
      <vt:lpstr>Неотложная правовая помощь предпринимателям для СМСП, включенных в реестр МСП</vt:lpstr>
      <vt:lpstr>Услуги центров «Мой бизнес»</vt:lpstr>
      <vt:lpstr>Поддежка экспортно ориентированных организаций</vt:lpstr>
      <vt:lpstr>«Горячая линия» поддержки  предпринимателей - 8 800 300-63-63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rock9</dc:creator>
  <cp:lastModifiedBy>Пользователь Windows</cp:lastModifiedBy>
  <cp:revision>77</cp:revision>
  <cp:lastPrinted>2021-02-12T12:40:05Z</cp:lastPrinted>
  <dcterms:created xsi:type="dcterms:W3CDTF">2021-02-09T05:33:23Z</dcterms:created>
  <dcterms:modified xsi:type="dcterms:W3CDTF">2021-03-23T11:04:09Z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2020-07-08T00:00:00Z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2021-02-09T00:00:00Z</vt:filetime>
  </property>
</Properties>
</file>