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722" r:id="rId3"/>
  </p:sldMasterIdLst>
  <p:notesMasterIdLst>
    <p:notesMasterId r:id="rId20"/>
  </p:notesMasterIdLst>
  <p:sldIdLst>
    <p:sldId id="293" r:id="rId4"/>
    <p:sldId id="277" r:id="rId5"/>
    <p:sldId id="278" r:id="rId6"/>
    <p:sldId id="279" r:id="rId7"/>
    <p:sldId id="287" r:id="rId8"/>
    <p:sldId id="264" r:id="rId9"/>
    <p:sldId id="281" r:id="rId10"/>
    <p:sldId id="284" r:id="rId11"/>
    <p:sldId id="285" r:id="rId12"/>
    <p:sldId id="286" r:id="rId13"/>
    <p:sldId id="290" r:id="rId14"/>
    <p:sldId id="291" r:id="rId15"/>
    <p:sldId id="288" r:id="rId16"/>
    <p:sldId id="289" r:id="rId17"/>
    <p:sldId id="292" r:id="rId18"/>
    <p:sldId id="294" r:id="rId1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A4F52-5C4E-4B25-8BA2-CC9AD1EEEC3F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F8145-E2A9-4CF6-9B8E-41D80BA62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976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160FD-D216-4C3B-AEE6-04ED03E9A3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136F-E8B7-4124-A64C-62E7F8A1BC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571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160FD-D216-4C3B-AEE6-04ED03E9A3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136F-E8B7-4124-A64C-62E7F8A1BC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233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160FD-D216-4C3B-AEE6-04ED03E9A3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136F-E8B7-4124-A64C-62E7F8A1BC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939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160FD-D216-4C3B-AEE6-04ED03E9A3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136F-E8B7-4124-A64C-62E7F8A1BC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087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160FD-D216-4C3B-AEE6-04ED03E9A3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136F-E8B7-4124-A64C-62E7F8A1BC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365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160FD-D216-4C3B-AEE6-04ED03E9A3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136F-E8B7-4124-A64C-62E7F8A1BC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2437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160FD-D216-4C3B-AEE6-04ED03E9A3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136F-E8B7-4124-A64C-62E7F8A1BC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694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160FD-D216-4C3B-AEE6-04ED03E9A3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136F-E8B7-4124-A64C-62E7F8A1BC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023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160FD-D216-4C3B-AEE6-04ED03E9A3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136F-E8B7-4124-A64C-62E7F8A1BC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521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160FD-D216-4C3B-AEE6-04ED03E9A3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136F-E8B7-4124-A64C-62E7F8A1BC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7754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160FD-D216-4C3B-AEE6-04ED03E9A3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136F-E8B7-4124-A64C-62E7F8A1BC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6490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83880"/>
            <a:ext cx="822924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CC6C0BB-C1D9-47C6-8BBA-5D17E72F7753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08008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185292"/>
                </a:solidFill>
                <a:latin typeface="Bebas Neue Regular"/>
                <a:cs typeface="Bebas Neue Regular"/>
              </a:defRPr>
            </a:lvl1pPr>
          </a:lstStyle>
          <a:p>
            <a:pPr marL="28575">
              <a:lnSpc>
                <a:spcPts val="1229"/>
              </a:lnSpc>
            </a:pPr>
            <a:fld id="{81D60167-4931-47E6-BA6A-407CBD079E47}" type="slidenum">
              <a:rPr lang="ru-RU" spc="4" smtClean="0"/>
              <a:pPr marL="28575">
                <a:lnSpc>
                  <a:spcPts val="1229"/>
                </a:lnSpc>
              </a:pPr>
              <a:t>‹#›</a:t>
            </a:fld>
            <a:endParaRPr lang="ru-RU" spc="4" dirty="0"/>
          </a:p>
        </p:txBody>
      </p:sp>
    </p:spTree>
    <p:extLst>
      <p:ext uri="{BB962C8B-B14F-4D97-AF65-F5344CB8AC3E}">
        <p14:creationId xmlns:p14="http://schemas.microsoft.com/office/powerpoint/2010/main" val="18674088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160FD-D216-4C3B-AEE6-04ED03E9A3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136F-E8B7-4124-A64C-62E7F8A1BC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6556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160FD-D216-4C3B-AEE6-04ED03E9A3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136F-E8B7-4124-A64C-62E7F8A1BC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2515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160FD-D216-4C3B-AEE6-04ED03E9A3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136F-E8B7-4124-A64C-62E7F8A1BC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0875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160FD-D216-4C3B-AEE6-04ED03E9A3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136F-E8B7-4124-A64C-62E7F8A1BC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2080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160FD-D216-4C3B-AEE6-04ED03E9A3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136F-E8B7-4124-A64C-62E7F8A1BC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451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160FD-D216-4C3B-AEE6-04ED03E9A3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136F-E8B7-4124-A64C-62E7F8A1BC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6668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160FD-D216-4C3B-AEE6-04ED03E9A3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136F-E8B7-4124-A64C-62E7F8A1BC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9423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160FD-D216-4C3B-AEE6-04ED03E9A3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136F-E8B7-4124-A64C-62E7F8A1BC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0483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160FD-D216-4C3B-AEE6-04ED03E9A3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136F-E8B7-4124-A64C-62E7F8A1BC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4826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160FD-D216-4C3B-AEE6-04ED03E9A3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136F-E8B7-4124-A64C-62E7F8A1BC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371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160FD-D216-4C3B-AEE6-04ED03E9A3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136F-E8B7-4124-A64C-62E7F8A1BC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786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160FD-D216-4C3B-AEE6-04ED03E9A3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B136F-E8B7-4124-A64C-62E7F8A1BC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712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746" r:id="rId12"/>
    <p:sldLayoutId id="214748374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160FD-D216-4C3B-AEE6-04ED03E9A3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B136F-E8B7-4124-A64C-62E7F8A1BC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495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458575" y="1229581"/>
            <a:ext cx="3685699" cy="4492943"/>
            <a:chOff x="7278099" y="496442"/>
            <a:chExt cx="4914265" cy="59905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78099" y="558069"/>
              <a:ext cx="4913901" cy="56769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22367" y="496442"/>
              <a:ext cx="3892733" cy="5990041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83841" y="5688225"/>
            <a:ext cx="6200390" cy="981038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9525" marR="3810">
              <a:spcBef>
                <a:spcPts val="450"/>
              </a:spcBef>
            </a:pPr>
            <a:r>
              <a:rPr lang="ru-RU" sz="15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Абдрахманова Ирина Николаевна – консультант управления организации социальных выплат департамента организации социальной защиты населения министерства социально-демографической и семейной политики Самарской области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1547664" y="492539"/>
            <a:ext cx="471964" cy="516255"/>
            <a:chOff x="2228689" y="511439"/>
            <a:chExt cx="629285" cy="68834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86669" y="511439"/>
              <a:ext cx="313690" cy="5727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19120" y="693369"/>
              <a:ext cx="33845" cy="692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673055" y="654591"/>
              <a:ext cx="37465" cy="31750"/>
            </a:xfrm>
            <a:custGeom>
              <a:avLst/>
              <a:gdLst/>
              <a:ahLst/>
              <a:cxnLst/>
              <a:rect l="l" t="t" r="r" b="b"/>
              <a:pathLst>
                <a:path w="37464" h="31750">
                  <a:moveTo>
                    <a:pt x="22224" y="0"/>
                  </a:moveTo>
                  <a:lnTo>
                    <a:pt x="1435" y="14020"/>
                  </a:lnTo>
                  <a:lnTo>
                    <a:pt x="0" y="16992"/>
                  </a:lnTo>
                  <a:lnTo>
                    <a:pt x="304" y="17500"/>
                  </a:lnTo>
                  <a:lnTo>
                    <a:pt x="520" y="17792"/>
                  </a:lnTo>
                  <a:lnTo>
                    <a:pt x="8039" y="30454"/>
                  </a:lnTo>
                  <a:lnTo>
                    <a:pt x="18580" y="31203"/>
                  </a:lnTo>
                  <a:lnTo>
                    <a:pt x="25742" y="26377"/>
                  </a:lnTo>
                  <a:lnTo>
                    <a:pt x="34353" y="22898"/>
                  </a:lnTo>
                  <a:lnTo>
                    <a:pt x="37325" y="21755"/>
                  </a:lnTo>
                  <a:lnTo>
                    <a:pt x="36906" y="21717"/>
                  </a:lnTo>
                  <a:lnTo>
                    <a:pt x="35648" y="21399"/>
                  </a:lnTo>
                  <a:lnTo>
                    <a:pt x="33286" y="20459"/>
                  </a:lnTo>
                  <a:lnTo>
                    <a:pt x="22910" y="15824"/>
                  </a:lnTo>
                  <a:lnTo>
                    <a:pt x="23228" y="2387"/>
                  </a:lnTo>
                  <a:lnTo>
                    <a:pt x="23329" y="2082"/>
                  </a:lnTo>
                  <a:lnTo>
                    <a:pt x="23274" y="533"/>
                  </a:lnTo>
                  <a:lnTo>
                    <a:pt x="22948" y="177"/>
                  </a:lnTo>
                  <a:lnTo>
                    <a:pt x="22224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" name="object 10"/>
            <p:cNvSpPr/>
            <p:nvPr/>
          </p:nvSpPr>
          <p:spPr>
            <a:xfrm>
              <a:off x="2621254" y="642910"/>
              <a:ext cx="99695" cy="56515"/>
            </a:xfrm>
            <a:custGeom>
              <a:avLst/>
              <a:gdLst/>
              <a:ahLst/>
              <a:cxnLst/>
              <a:rect l="l" t="t" r="r" b="b"/>
              <a:pathLst>
                <a:path w="99694" h="56515">
                  <a:moveTo>
                    <a:pt x="419" y="48958"/>
                  </a:moveTo>
                  <a:lnTo>
                    <a:pt x="1054" y="49390"/>
                  </a:lnTo>
                  <a:lnTo>
                    <a:pt x="660" y="49987"/>
                  </a:lnTo>
                  <a:lnTo>
                    <a:pt x="0" y="51092"/>
                  </a:lnTo>
                  <a:lnTo>
                    <a:pt x="9737" y="55077"/>
                  </a:lnTo>
                  <a:lnTo>
                    <a:pt x="19010" y="55954"/>
                  </a:lnTo>
                  <a:lnTo>
                    <a:pt x="26080" y="55276"/>
                  </a:lnTo>
                  <a:lnTo>
                    <a:pt x="29034" y="54635"/>
                  </a:lnTo>
                  <a:lnTo>
                    <a:pt x="32582" y="53149"/>
                  </a:lnTo>
                  <a:lnTo>
                    <a:pt x="15398" y="53136"/>
                  </a:lnTo>
                  <a:lnTo>
                    <a:pt x="8928" y="53098"/>
                  </a:lnTo>
                  <a:lnTo>
                    <a:pt x="2481" y="48996"/>
                  </a:lnTo>
                  <a:lnTo>
                    <a:pt x="639" y="48983"/>
                  </a:lnTo>
                  <a:lnTo>
                    <a:pt x="419" y="48958"/>
                  </a:lnTo>
                  <a:close/>
                </a:path>
                <a:path w="99694" h="56515">
                  <a:moveTo>
                    <a:pt x="33993" y="52565"/>
                  </a:moveTo>
                  <a:lnTo>
                    <a:pt x="23088" y="52565"/>
                  </a:lnTo>
                  <a:lnTo>
                    <a:pt x="17627" y="53149"/>
                  </a:lnTo>
                  <a:lnTo>
                    <a:pt x="32582" y="53149"/>
                  </a:lnTo>
                  <a:lnTo>
                    <a:pt x="33993" y="52565"/>
                  </a:lnTo>
                  <a:close/>
                </a:path>
                <a:path w="99694" h="56515">
                  <a:moveTo>
                    <a:pt x="17749" y="53136"/>
                  </a:moveTo>
                  <a:close/>
                </a:path>
                <a:path w="99694" h="56515">
                  <a:moveTo>
                    <a:pt x="51828" y="0"/>
                  </a:moveTo>
                  <a:lnTo>
                    <a:pt x="50101" y="952"/>
                  </a:lnTo>
                  <a:lnTo>
                    <a:pt x="37906" y="4600"/>
                  </a:lnTo>
                  <a:lnTo>
                    <a:pt x="31548" y="7894"/>
                  </a:lnTo>
                  <a:lnTo>
                    <a:pt x="28964" y="12705"/>
                  </a:lnTo>
                  <a:lnTo>
                    <a:pt x="28092" y="20904"/>
                  </a:lnTo>
                  <a:lnTo>
                    <a:pt x="21497" y="35381"/>
                  </a:lnTo>
                  <a:lnTo>
                    <a:pt x="14197" y="43786"/>
                  </a:lnTo>
                  <a:lnTo>
                    <a:pt x="7427" y="47757"/>
                  </a:lnTo>
                  <a:lnTo>
                    <a:pt x="2425" y="48933"/>
                  </a:lnTo>
                  <a:lnTo>
                    <a:pt x="9524" y="53098"/>
                  </a:lnTo>
                  <a:lnTo>
                    <a:pt x="17749" y="53136"/>
                  </a:lnTo>
                  <a:lnTo>
                    <a:pt x="23088" y="52565"/>
                  </a:lnTo>
                  <a:lnTo>
                    <a:pt x="33993" y="52565"/>
                  </a:lnTo>
                  <a:lnTo>
                    <a:pt x="50520" y="31584"/>
                  </a:lnTo>
                  <a:lnTo>
                    <a:pt x="51059" y="29730"/>
                  </a:lnTo>
                  <a:lnTo>
                    <a:pt x="51625" y="28244"/>
                  </a:lnTo>
                  <a:lnTo>
                    <a:pt x="52053" y="28244"/>
                  </a:lnTo>
                  <a:lnTo>
                    <a:pt x="52933" y="26555"/>
                  </a:lnTo>
                  <a:lnTo>
                    <a:pt x="53884" y="23850"/>
                  </a:lnTo>
                  <a:lnTo>
                    <a:pt x="54038" y="23482"/>
                  </a:lnTo>
                  <a:lnTo>
                    <a:pt x="60439" y="13703"/>
                  </a:lnTo>
                  <a:lnTo>
                    <a:pt x="72389" y="11976"/>
                  </a:lnTo>
                  <a:lnTo>
                    <a:pt x="73926" y="11658"/>
                  </a:lnTo>
                  <a:lnTo>
                    <a:pt x="78730" y="11658"/>
                  </a:lnTo>
                  <a:lnTo>
                    <a:pt x="76551" y="9258"/>
                  </a:lnTo>
                  <a:lnTo>
                    <a:pt x="70281" y="9258"/>
                  </a:lnTo>
                  <a:lnTo>
                    <a:pt x="61252" y="6324"/>
                  </a:lnTo>
                  <a:lnTo>
                    <a:pt x="53873" y="1752"/>
                  </a:lnTo>
                  <a:lnTo>
                    <a:pt x="51828" y="0"/>
                  </a:lnTo>
                  <a:close/>
                </a:path>
                <a:path w="99694" h="56515">
                  <a:moveTo>
                    <a:pt x="1663" y="48475"/>
                  </a:moveTo>
                  <a:lnTo>
                    <a:pt x="1320" y="48983"/>
                  </a:lnTo>
                  <a:lnTo>
                    <a:pt x="749" y="48996"/>
                  </a:lnTo>
                  <a:lnTo>
                    <a:pt x="2481" y="48996"/>
                  </a:lnTo>
                  <a:lnTo>
                    <a:pt x="1663" y="48475"/>
                  </a:lnTo>
                  <a:close/>
                </a:path>
                <a:path w="99694" h="56515">
                  <a:moveTo>
                    <a:pt x="78730" y="11658"/>
                  </a:moveTo>
                  <a:lnTo>
                    <a:pt x="73926" y="11658"/>
                  </a:lnTo>
                  <a:lnTo>
                    <a:pt x="74739" y="11836"/>
                  </a:lnTo>
                  <a:lnTo>
                    <a:pt x="75323" y="12471"/>
                  </a:lnTo>
                  <a:lnTo>
                    <a:pt x="75222" y="13436"/>
                  </a:lnTo>
                  <a:lnTo>
                    <a:pt x="75031" y="14071"/>
                  </a:lnTo>
                  <a:lnTo>
                    <a:pt x="74688" y="28384"/>
                  </a:lnTo>
                  <a:lnTo>
                    <a:pt x="86537" y="32727"/>
                  </a:lnTo>
                  <a:lnTo>
                    <a:pt x="88823" y="33705"/>
                  </a:lnTo>
                  <a:lnTo>
                    <a:pt x="90919" y="33731"/>
                  </a:lnTo>
                  <a:lnTo>
                    <a:pt x="96164" y="31102"/>
                  </a:lnTo>
                  <a:lnTo>
                    <a:pt x="96296" y="30568"/>
                  </a:lnTo>
                  <a:lnTo>
                    <a:pt x="90373" y="30568"/>
                  </a:lnTo>
                  <a:lnTo>
                    <a:pt x="89179" y="30518"/>
                  </a:lnTo>
                  <a:lnTo>
                    <a:pt x="87600" y="29845"/>
                  </a:lnTo>
                  <a:lnTo>
                    <a:pt x="77812" y="26174"/>
                  </a:lnTo>
                  <a:lnTo>
                    <a:pt x="78029" y="17399"/>
                  </a:lnTo>
                  <a:lnTo>
                    <a:pt x="78041" y="14782"/>
                  </a:lnTo>
                  <a:lnTo>
                    <a:pt x="78892" y="11836"/>
                  </a:lnTo>
                  <a:lnTo>
                    <a:pt x="78730" y="11658"/>
                  </a:lnTo>
                  <a:close/>
                </a:path>
                <a:path w="99694" h="56515">
                  <a:moveTo>
                    <a:pt x="96856" y="17424"/>
                  </a:moveTo>
                  <a:lnTo>
                    <a:pt x="91503" y="17424"/>
                  </a:lnTo>
                  <a:lnTo>
                    <a:pt x="92990" y="17729"/>
                  </a:lnTo>
                  <a:lnTo>
                    <a:pt x="95453" y="20497"/>
                  </a:lnTo>
                  <a:lnTo>
                    <a:pt x="94825" y="23926"/>
                  </a:lnTo>
                  <a:lnTo>
                    <a:pt x="94699" y="24523"/>
                  </a:lnTo>
                  <a:lnTo>
                    <a:pt x="94340" y="25717"/>
                  </a:lnTo>
                  <a:lnTo>
                    <a:pt x="94094" y="26708"/>
                  </a:lnTo>
                  <a:lnTo>
                    <a:pt x="93141" y="29184"/>
                  </a:lnTo>
                  <a:lnTo>
                    <a:pt x="90373" y="30568"/>
                  </a:lnTo>
                  <a:lnTo>
                    <a:pt x="96296" y="30568"/>
                  </a:lnTo>
                  <a:lnTo>
                    <a:pt x="97291" y="26555"/>
                  </a:lnTo>
                  <a:lnTo>
                    <a:pt x="99161" y="20078"/>
                  </a:lnTo>
                  <a:lnTo>
                    <a:pt x="96856" y="17424"/>
                  </a:lnTo>
                  <a:close/>
                </a:path>
                <a:path w="99694" h="56515">
                  <a:moveTo>
                    <a:pt x="52053" y="28244"/>
                  </a:moveTo>
                  <a:lnTo>
                    <a:pt x="51625" y="28244"/>
                  </a:lnTo>
                  <a:lnTo>
                    <a:pt x="51274" y="29184"/>
                  </a:lnTo>
                  <a:lnTo>
                    <a:pt x="50863" y="30530"/>
                  </a:lnTo>
                  <a:lnTo>
                    <a:pt x="52053" y="28244"/>
                  </a:lnTo>
                  <a:close/>
                </a:path>
                <a:path w="99694" h="56515">
                  <a:moveTo>
                    <a:pt x="92151" y="14211"/>
                  </a:moveTo>
                  <a:lnTo>
                    <a:pt x="88836" y="14719"/>
                  </a:lnTo>
                  <a:lnTo>
                    <a:pt x="88260" y="14871"/>
                  </a:lnTo>
                  <a:lnTo>
                    <a:pt x="85839" y="15595"/>
                  </a:lnTo>
                  <a:lnTo>
                    <a:pt x="84099" y="17399"/>
                  </a:lnTo>
                  <a:lnTo>
                    <a:pt x="80429" y="17945"/>
                  </a:lnTo>
                  <a:lnTo>
                    <a:pt x="78358" y="18110"/>
                  </a:lnTo>
                  <a:lnTo>
                    <a:pt x="78930" y="21450"/>
                  </a:lnTo>
                  <a:lnTo>
                    <a:pt x="80340" y="23926"/>
                  </a:lnTo>
                  <a:lnTo>
                    <a:pt x="81902" y="25717"/>
                  </a:lnTo>
                  <a:lnTo>
                    <a:pt x="85940" y="25349"/>
                  </a:lnTo>
                  <a:lnTo>
                    <a:pt x="85636" y="25044"/>
                  </a:lnTo>
                  <a:lnTo>
                    <a:pt x="85229" y="24523"/>
                  </a:lnTo>
                  <a:lnTo>
                    <a:pt x="86296" y="23850"/>
                  </a:lnTo>
                  <a:lnTo>
                    <a:pt x="85483" y="22580"/>
                  </a:lnTo>
                  <a:lnTo>
                    <a:pt x="85255" y="21513"/>
                  </a:lnTo>
                  <a:lnTo>
                    <a:pt x="86220" y="18986"/>
                  </a:lnTo>
                  <a:lnTo>
                    <a:pt x="88711" y="17945"/>
                  </a:lnTo>
                  <a:lnTo>
                    <a:pt x="89347" y="17767"/>
                  </a:lnTo>
                  <a:lnTo>
                    <a:pt x="91503" y="17424"/>
                  </a:lnTo>
                  <a:lnTo>
                    <a:pt x="96856" y="17424"/>
                  </a:lnTo>
                  <a:lnTo>
                    <a:pt x="94640" y="14871"/>
                  </a:lnTo>
                  <a:lnTo>
                    <a:pt x="92151" y="14211"/>
                  </a:lnTo>
                  <a:close/>
                </a:path>
                <a:path w="99694" h="56515">
                  <a:moveTo>
                    <a:pt x="78099" y="14581"/>
                  </a:moveTo>
                  <a:lnTo>
                    <a:pt x="78041" y="14782"/>
                  </a:lnTo>
                  <a:lnTo>
                    <a:pt x="78099" y="14581"/>
                  </a:lnTo>
                  <a:close/>
                </a:path>
                <a:path w="99694" h="56515">
                  <a:moveTo>
                    <a:pt x="78162" y="14363"/>
                  </a:moveTo>
                  <a:lnTo>
                    <a:pt x="78099" y="14581"/>
                  </a:lnTo>
                  <a:lnTo>
                    <a:pt x="78162" y="14363"/>
                  </a:lnTo>
                  <a:close/>
                </a:path>
                <a:path w="99694" h="56515">
                  <a:moveTo>
                    <a:pt x="74282" y="8432"/>
                  </a:moveTo>
                  <a:lnTo>
                    <a:pt x="71843" y="8953"/>
                  </a:lnTo>
                  <a:lnTo>
                    <a:pt x="71259" y="9042"/>
                  </a:lnTo>
                  <a:lnTo>
                    <a:pt x="70281" y="9258"/>
                  </a:lnTo>
                  <a:lnTo>
                    <a:pt x="76551" y="9258"/>
                  </a:lnTo>
                  <a:lnTo>
                    <a:pt x="76136" y="8801"/>
                  </a:lnTo>
                  <a:lnTo>
                    <a:pt x="74282" y="8432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1" name="object 11"/>
            <p:cNvSpPr/>
            <p:nvPr/>
          </p:nvSpPr>
          <p:spPr>
            <a:xfrm>
              <a:off x="2700616" y="660501"/>
              <a:ext cx="16510" cy="15875"/>
            </a:xfrm>
            <a:custGeom>
              <a:avLst/>
              <a:gdLst/>
              <a:ahLst/>
              <a:cxnLst/>
              <a:rect l="l" t="t" r="r" b="b"/>
              <a:pathLst>
                <a:path w="16510" h="15875">
                  <a:moveTo>
                    <a:pt x="8966" y="15722"/>
                  </a:moveTo>
                  <a:lnTo>
                    <a:pt x="8382" y="15595"/>
                  </a:lnTo>
                  <a:lnTo>
                    <a:pt x="7785" y="15405"/>
                  </a:lnTo>
                  <a:lnTo>
                    <a:pt x="7162" y="15138"/>
                  </a:lnTo>
                  <a:lnTo>
                    <a:pt x="3251" y="13703"/>
                  </a:lnTo>
                  <a:lnTo>
                    <a:pt x="0" y="9829"/>
                  </a:lnTo>
                  <a:lnTo>
                    <a:pt x="1612" y="11950"/>
                  </a:lnTo>
                  <a:lnTo>
                    <a:pt x="5067" y="15773"/>
                  </a:lnTo>
                  <a:lnTo>
                    <a:pt x="8966" y="15722"/>
                  </a:lnTo>
                  <a:close/>
                </a:path>
                <a:path w="16510" h="15875">
                  <a:moveTo>
                    <a:pt x="16040" y="3187"/>
                  </a:moveTo>
                  <a:lnTo>
                    <a:pt x="11963" y="0"/>
                  </a:lnTo>
                  <a:lnTo>
                    <a:pt x="11036" y="12"/>
                  </a:lnTo>
                  <a:lnTo>
                    <a:pt x="9982" y="177"/>
                  </a:lnTo>
                  <a:lnTo>
                    <a:pt x="9258" y="393"/>
                  </a:lnTo>
                  <a:lnTo>
                    <a:pt x="6858" y="1397"/>
                  </a:lnTo>
                  <a:lnTo>
                    <a:pt x="5892" y="3924"/>
                  </a:lnTo>
                  <a:lnTo>
                    <a:pt x="6121" y="4991"/>
                  </a:lnTo>
                  <a:lnTo>
                    <a:pt x="6934" y="6261"/>
                  </a:lnTo>
                  <a:lnTo>
                    <a:pt x="5359" y="7264"/>
                  </a:lnTo>
                  <a:lnTo>
                    <a:pt x="5638" y="7632"/>
                  </a:lnTo>
                  <a:lnTo>
                    <a:pt x="4584" y="7759"/>
                  </a:lnTo>
                  <a:lnTo>
                    <a:pt x="4343" y="7912"/>
                  </a:lnTo>
                  <a:lnTo>
                    <a:pt x="2451" y="8026"/>
                  </a:lnTo>
                  <a:lnTo>
                    <a:pt x="5041" y="11061"/>
                  </a:lnTo>
                  <a:lnTo>
                    <a:pt x="8077" y="12192"/>
                  </a:lnTo>
                  <a:lnTo>
                    <a:pt x="9715" y="12890"/>
                  </a:lnTo>
                  <a:lnTo>
                    <a:pt x="10998" y="12979"/>
                  </a:lnTo>
                  <a:lnTo>
                    <a:pt x="13779" y="11595"/>
                  </a:lnTo>
                  <a:lnTo>
                    <a:pt x="14732" y="9118"/>
                  </a:lnTo>
                  <a:lnTo>
                    <a:pt x="15354" y="6858"/>
                  </a:lnTo>
                  <a:lnTo>
                    <a:pt x="16040" y="3187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72397" y="666851"/>
              <a:ext cx="12280" cy="1277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09644" y="610693"/>
              <a:ext cx="239269" cy="55758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548255" y="1092783"/>
              <a:ext cx="138430" cy="107314"/>
            </a:xfrm>
            <a:custGeom>
              <a:avLst/>
              <a:gdLst/>
              <a:ahLst/>
              <a:cxnLst/>
              <a:rect l="l" t="t" r="r" b="b"/>
              <a:pathLst>
                <a:path w="138430" h="107315">
                  <a:moveTo>
                    <a:pt x="39662" y="65532"/>
                  </a:moveTo>
                  <a:lnTo>
                    <a:pt x="39408" y="65633"/>
                  </a:lnTo>
                  <a:lnTo>
                    <a:pt x="39662" y="65532"/>
                  </a:lnTo>
                  <a:close/>
                </a:path>
                <a:path w="138430" h="107315">
                  <a:moveTo>
                    <a:pt x="94475" y="99415"/>
                  </a:moveTo>
                  <a:lnTo>
                    <a:pt x="94005" y="96596"/>
                  </a:lnTo>
                  <a:lnTo>
                    <a:pt x="82740" y="91719"/>
                  </a:lnTo>
                  <a:lnTo>
                    <a:pt x="74968" y="87261"/>
                  </a:lnTo>
                  <a:lnTo>
                    <a:pt x="70472" y="84010"/>
                  </a:lnTo>
                  <a:lnTo>
                    <a:pt x="69011" y="82753"/>
                  </a:lnTo>
                  <a:lnTo>
                    <a:pt x="61239" y="77101"/>
                  </a:lnTo>
                  <a:lnTo>
                    <a:pt x="60363" y="76466"/>
                  </a:lnTo>
                  <a:lnTo>
                    <a:pt x="54394" y="77101"/>
                  </a:lnTo>
                  <a:lnTo>
                    <a:pt x="51752" y="76047"/>
                  </a:lnTo>
                  <a:lnTo>
                    <a:pt x="49504" y="74803"/>
                  </a:lnTo>
                  <a:lnTo>
                    <a:pt x="47599" y="73482"/>
                  </a:lnTo>
                  <a:lnTo>
                    <a:pt x="32804" y="73406"/>
                  </a:lnTo>
                  <a:lnTo>
                    <a:pt x="20218" y="70878"/>
                  </a:lnTo>
                  <a:lnTo>
                    <a:pt x="15544" y="69278"/>
                  </a:lnTo>
                  <a:lnTo>
                    <a:pt x="11468" y="67894"/>
                  </a:lnTo>
                  <a:lnTo>
                    <a:pt x="8191" y="66446"/>
                  </a:lnTo>
                  <a:lnTo>
                    <a:pt x="4267" y="69278"/>
                  </a:lnTo>
                  <a:lnTo>
                    <a:pt x="12" y="67945"/>
                  </a:lnTo>
                  <a:lnTo>
                    <a:pt x="11633" y="76936"/>
                  </a:lnTo>
                  <a:lnTo>
                    <a:pt x="22161" y="78193"/>
                  </a:lnTo>
                  <a:lnTo>
                    <a:pt x="34429" y="82448"/>
                  </a:lnTo>
                  <a:lnTo>
                    <a:pt x="39611" y="94386"/>
                  </a:lnTo>
                  <a:lnTo>
                    <a:pt x="47320" y="106972"/>
                  </a:lnTo>
                  <a:lnTo>
                    <a:pt x="52349" y="104927"/>
                  </a:lnTo>
                  <a:lnTo>
                    <a:pt x="64465" y="101612"/>
                  </a:lnTo>
                  <a:lnTo>
                    <a:pt x="74422" y="99987"/>
                  </a:lnTo>
                  <a:lnTo>
                    <a:pt x="81153" y="99466"/>
                  </a:lnTo>
                  <a:lnTo>
                    <a:pt x="83629" y="99415"/>
                  </a:lnTo>
                  <a:lnTo>
                    <a:pt x="94475" y="99415"/>
                  </a:lnTo>
                  <a:close/>
                </a:path>
                <a:path w="138430" h="107315">
                  <a:moveTo>
                    <a:pt x="109677" y="21996"/>
                  </a:moveTo>
                  <a:lnTo>
                    <a:pt x="108851" y="18707"/>
                  </a:lnTo>
                  <a:lnTo>
                    <a:pt x="108254" y="16344"/>
                  </a:lnTo>
                  <a:lnTo>
                    <a:pt x="102768" y="14528"/>
                  </a:lnTo>
                  <a:lnTo>
                    <a:pt x="105422" y="4635"/>
                  </a:lnTo>
                  <a:lnTo>
                    <a:pt x="106667" y="0"/>
                  </a:lnTo>
                  <a:lnTo>
                    <a:pt x="96037" y="4635"/>
                  </a:lnTo>
                  <a:lnTo>
                    <a:pt x="93891" y="4584"/>
                  </a:lnTo>
                  <a:lnTo>
                    <a:pt x="89776" y="5372"/>
                  </a:lnTo>
                  <a:lnTo>
                    <a:pt x="87172" y="8394"/>
                  </a:lnTo>
                  <a:lnTo>
                    <a:pt x="89395" y="14528"/>
                  </a:lnTo>
                  <a:lnTo>
                    <a:pt x="89496" y="16344"/>
                  </a:lnTo>
                  <a:lnTo>
                    <a:pt x="89141" y="22644"/>
                  </a:lnTo>
                  <a:lnTo>
                    <a:pt x="98628" y="18707"/>
                  </a:lnTo>
                  <a:lnTo>
                    <a:pt x="102501" y="19710"/>
                  </a:lnTo>
                  <a:lnTo>
                    <a:pt x="104368" y="22707"/>
                  </a:lnTo>
                  <a:lnTo>
                    <a:pt x="106311" y="22009"/>
                  </a:lnTo>
                  <a:lnTo>
                    <a:pt x="109677" y="21996"/>
                  </a:lnTo>
                  <a:close/>
                </a:path>
                <a:path w="138430" h="107315">
                  <a:moveTo>
                    <a:pt x="138023" y="59182"/>
                  </a:moveTo>
                  <a:lnTo>
                    <a:pt x="126695" y="59499"/>
                  </a:lnTo>
                  <a:lnTo>
                    <a:pt x="125907" y="51371"/>
                  </a:lnTo>
                  <a:lnTo>
                    <a:pt x="119138" y="47904"/>
                  </a:lnTo>
                  <a:lnTo>
                    <a:pt x="113474" y="47396"/>
                  </a:lnTo>
                  <a:lnTo>
                    <a:pt x="111379" y="47218"/>
                  </a:lnTo>
                  <a:lnTo>
                    <a:pt x="107683" y="47396"/>
                  </a:lnTo>
                  <a:lnTo>
                    <a:pt x="107759" y="42214"/>
                  </a:lnTo>
                  <a:lnTo>
                    <a:pt x="107835" y="37807"/>
                  </a:lnTo>
                  <a:lnTo>
                    <a:pt x="98717" y="37807"/>
                  </a:lnTo>
                  <a:lnTo>
                    <a:pt x="94627" y="37338"/>
                  </a:lnTo>
                  <a:lnTo>
                    <a:pt x="90385" y="39535"/>
                  </a:lnTo>
                  <a:lnTo>
                    <a:pt x="87033" y="42214"/>
                  </a:lnTo>
                  <a:lnTo>
                    <a:pt x="82575" y="40208"/>
                  </a:lnTo>
                  <a:lnTo>
                    <a:pt x="80276" y="38836"/>
                  </a:lnTo>
                  <a:lnTo>
                    <a:pt x="78841" y="41262"/>
                  </a:lnTo>
                  <a:lnTo>
                    <a:pt x="76708" y="43853"/>
                  </a:lnTo>
                  <a:lnTo>
                    <a:pt x="73609" y="45605"/>
                  </a:lnTo>
                  <a:lnTo>
                    <a:pt x="64338" y="51435"/>
                  </a:lnTo>
                  <a:lnTo>
                    <a:pt x="63500" y="59499"/>
                  </a:lnTo>
                  <a:lnTo>
                    <a:pt x="63385" y="63042"/>
                  </a:lnTo>
                  <a:lnTo>
                    <a:pt x="63207" y="64033"/>
                  </a:lnTo>
                  <a:lnTo>
                    <a:pt x="66306" y="67449"/>
                  </a:lnTo>
                  <a:lnTo>
                    <a:pt x="70421" y="66725"/>
                  </a:lnTo>
                  <a:lnTo>
                    <a:pt x="70789" y="78308"/>
                  </a:lnTo>
                  <a:lnTo>
                    <a:pt x="74663" y="83375"/>
                  </a:lnTo>
                  <a:lnTo>
                    <a:pt x="79121" y="84531"/>
                  </a:lnTo>
                  <a:lnTo>
                    <a:pt x="81267" y="84340"/>
                  </a:lnTo>
                  <a:lnTo>
                    <a:pt x="91948" y="93345"/>
                  </a:lnTo>
                  <a:lnTo>
                    <a:pt x="99225" y="93992"/>
                  </a:lnTo>
                  <a:lnTo>
                    <a:pt x="103365" y="90957"/>
                  </a:lnTo>
                  <a:lnTo>
                    <a:pt x="104686" y="88900"/>
                  </a:lnTo>
                  <a:lnTo>
                    <a:pt x="105943" y="84645"/>
                  </a:lnTo>
                  <a:lnTo>
                    <a:pt x="105638" y="84340"/>
                  </a:lnTo>
                  <a:lnTo>
                    <a:pt x="102958" y="81661"/>
                  </a:lnTo>
                  <a:lnTo>
                    <a:pt x="112077" y="81826"/>
                  </a:lnTo>
                  <a:lnTo>
                    <a:pt x="112141" y="81661"/>
                  </a:lnTo>
                  <a:lnTo>
                    <a:pt x="114122" y="76949"/>
                  </a:lnTo>
                  <a:lnTo>
                    <a:pt x="128663" y="77444"/>
                  </a:lnTo>
                  <a:lnTo>
                    <a:pt x="129641" y="76949"/>
                  </a:lnTo>
                  <a:lnTo>
                    <a:pt x="135686" y="73926"/>
                  </a:lnTo>
                  <a:lnTo>
                    <a:pt x="137896" y="69519"/>
                  </a:lnTo>
                  <a:lnTo>
                    <a:pt x="138010" y="67449"/>
                  </a:lnTo>
                  <a:lnTo>
                    <a:pt x="138023" y="66725"/>
                  </a:lnTo>
                  <a:lnTo>
                    <a:pt x="138023" y="59499"/>
                  </a:lnTo>
                  <a:lnTo>
                    <a:pt x="138023" y="59182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5" name="object 15"/>
            <p:cNvSpPr/>
            <p:nvPr/>
          </p:nvSpPr>
          <p:spPr>
            <a:xfrm>
              <a:off x="2553347" y="1096479"/>
              <a:ext cx="156210" cy="97790"/>
            </a:xfrm>
            <a:custGeom>
              <a:avLst/>
              <a:gdLst/>
              <a:ahLst/>
              <a:cxnLst/>
              <a:rect l="l" t="t" r="r" b="b"/>
              <a:pathLst>
                <a:path w="156210" h="97790">
                  <a:moveTo>
                    <a:pt x="78854" y="91643"/>
                  </a:moveTo>
                  <a:lnTo>
                    <a:pt x="49771" y="78752"/>
                  </a:lnTo>
                  <a:lnTo>
                    <a:pt x="42240" y="73647"/>
                  </a:lnTo>
                  <a:lnTo>
                    <a:pt x="35814" y="71120"/>
                  </a:lnTo>
                  <a:lnTo>
                    <a:pt x="32969" y="70129"/>
                  </a:lnTo>
                  <a:lnTo>
                    <a:pt x="24599" y="69786"/>
                  </a:lnTo>
                  <a:lnTo>
                    <a:pt x="17018" y="67894"/>
                  </a:lnTo>
                  <a:lnTo>
                    <a:pt x="11595" y="66103"/>
                  </a:lnTo>
                  <a:lnTo>
                    <a:pt x="8102" y="65239"/>
                  </a:lnTo>
                  <a:lnTo>
                    <a:pt x="4826" y="64071"/>
                  </a:lnTo>
                  <a:lnTo>
                    <a:pt x="2476" y="63157"/>
                  </a:lnTo>
                  <a:lnTo>
                    <a:pt x="1930" y="63461"/>
                  </a:lnTo>
                  <a:lnTo>
                    <a:pt x="1066" y="63893"/>
                  </a:lnTo>
                  <a:lnTo>
                    <a:pt x="0" y="64211"/>
                  </a:lnTo>
                  <a:lnTo>
                    <a:pt x="11811" y="69748"/>
                  </a:lnTo>
                  <a:lnTo>
                    <a:pt x="21640" y="70739"/>
                  </a:lnTo>
                  <a:lnTo>
                    <a:pt x="33274" y="75450"/>
                  </a:lnTo>
                  <a:lnTo>
                    <a:pt x="42075" y="95567"/>
                  </a:lnTo>
                  <a:lnTo>
                    <a:pt x="45212" y="97777"/>
                  </a:lnTo>
                  <a:lnTo>
                    <a:pt x="42227" y="86931"/>
                  </a:lnTo>
                  <a:lnTo>
                    <a:pt x="48996" y="87083"/>
                  </a:lnTo>
                  <a:lnTo>
                    <a:pt x="61087" y="88265"/>
                  </a:lnTo>
                  <a:lnTo>
                    <a:pt x="70523" y="89776"/>
                  </a:lnTo>
                  <a:lnTo>
                    <a:pt x="76657" y="91084"/>
                  </a:lnTo>
                  <a:lnTo>
                    <a:pt x="78854" y="91643"/>
                  </a:lnTo>
                  <a:close/>
                </a:path>
                <a:path w="156210" h="97790">
                  <a:moveTo>
                    <a:pt x="95986" y="101"/>
                  </a:moveTo>
                  <a:lnTo>
                    <a:pt x="91859" y="1778"/>
                  </a:lnTo>
                  <a:lnTo>
                    <a:pt x="91109" y="7988"/>
                  </a:lnTo>
                  <a:lnTo>
                    <a:pt x="87045" y="10807"/>
                  </a:lnTo>
                  <a:lnTo>
                    <a:pt x="84747" y="15354"/>
                  </a:lnTo>
                  <a:lnTo>
                    <a:pt x="90576" y="13589"/>
                  </a:lnTo>
                  <a:lnTo>
                    <a:pt x="94043" y="12636"/>
                  </a:lnTo>
                  <a:lnTo>
                    <a:pt x="95758" y="5778"/>
                  </a:lnTo>
                  <a:lnTo>
                    <a:pt x="95986" y="101"/>
                  </a:lnTo>
                  <a:close/>
                </a:path>
                <a:path w="156210" h="97790">
                  <a:moveTo>
                    <a:pt x="99593" y="85204"/>
                  </a:moveTo>
                  <a:lnTo>
                    <a:pt x="93624" y="81432"/>
                  </a:lnTo>
                  <a:lnTo>
                    <a:pt x="87020" y="75768"/>
                  </a:lnTo>
                  <a:lnTo>
                    <a:pt x="82308" y="74510"/>
                  </a:lnTo>
                  <a:lnTo>
                    <a:pt x="85445" y="87718"/>
                  </a:lnTo>
                  <a:lnTo>
                    <a:pt x="94564" y="86779"/>
                  </a:lnTo>
                  <a:lnTo>
                    <a:pt x="99593" y="85204"/>
                  </a:lnTo>
                  <a:close/>
                </a:path>
                <a:path w="156210" h="97790">
                  <a:moveTo>
                    <a:pt x="112306" y="22301"/>
                  </a:moveTo>
                  <a:lnTo>
                    <a:pt x="82550" y="22301"/>
                  </a:lnTo>
                  <a:lnTo>
                    <a:pt x="76695" y="22301"/>
                  </a:lnTo>
                  <a:lnTo>
                    <a:pt x="77609" y="23774"/>
                  </a:lnTo>
                  <a:lnTo>
                    <a:pt x="78193" y="25412"/>
                  </a:lnTo>
                  <a:lnTo>
                    <a:pt x="78117" y="27076"/>
                  </a:lnTo>
                  <a:lnTo>
                    <a:pt x="101257" y="24536"/>
                  </a:lnTo>
                  <a:lnTo>
                    <a:pt x="112306" y="22301"/>
                  </a:lnTo>
                  <a:close/>
                </a:path>
                <a:path w="156210" h="97790">
                  <a:moveTo>
                    <a:pt x="129463" y="61785"/>
                  </a:moveTo>
                  <a:lnTo>
                    <a:pt x="127101" y="55816"/>
                  </a:lnTo>
                  <a:lnTo>
                    <a:pt x="121132" y="58166"/>
                  </a:lnTo>
                  <a:lnTo>
                    <a:pt x="126949" y="60680"/>
                  </a:lnTo>
                  <a:lnTo>
                    <a:pt x="125539" y="63982"/>
                  </a:lnTo>
                  <a:lnTo>
                    <a:pt x="85356" y="51854"/>
                  </a:lnTo>
                  <a:lnTo>
                    <a:pt x="84442" y="51092"/>
                  </a:lnTo>
                  <a:lnTo>
                    <a:pt x="83870" y="50622"/>
                  </a:lnTo>
                  <a:lnTo>
                    <a:pt x="74917" y="44335"/>
                  </a:lnTo>
                  <a:lnTo>
                    <a:pt x="70662" y="40881"/>
                  </a:lnTo>
                  <a:lnTo>
                    <a:pt x="85293" y="39928"/>
                  </a:lnTo>
                  <a:lnTo>
                    <a:pt x="94881" y="42608"/>
                  </a:lnTo>
                  <a:lnTo>
                    <a:pt x="87490" y="44335"/>
                  </a:lnTo>
                  <a:lnTo>
                    <a:pt x="86080" y="47790"/>
                  </a:lnTo>
                  <a:lnTo>
                    <a:pt x="88747" y="51092"/>
                  </a:lnTo>
                  <a:lnTo>
                    <a:pt x="92202" y="52197"/>
                  </a:lnTo>
                  <a:lnTo>
                    <a:pt x="104787" y="47485"/>
                  </a:lnTo>
                  <a:lnTo>
                    <a:pt x="113271" y="51092"/>
                  </a:lnTo>
                  <a:lnTo>
                    <a:pt x="107454" y="57696"/>
                  </a:lnTo>
                  <a:lnTo>
                    <a:pt x="100063" y="57543"/>
                  </a:lnTo>
                  <a:lnTo>
                    <a:pt x="113118" y="59893"/>
                  </a:lnTo>
                  <a:lnTo>
                    <a:pt x="116420" y="57696"/>
                  </a:lnTo>
                  <a:lnTo>
                    <a:pt x="119710" y="55499"/>
                  </a:lnTo>
                  <a:lnTo>
                    <a:pt x="126479" y="50622"/>
                  </a:lnTo>
                  <a:lnTo>
                    <a:pt x="118160" y="47485"/>
                  </a:lnTo>
                  <a:lnTo>
                    <a:pt x="115633" y="46532"/>
                  </a:lnTo>
                  <a:lnTo>
                    <a:pt x="115112" y="46380"/>
                  </a:lnTo>
                  <a:lnTo>
                    <a:pt x="103835" y="43078"/>
                  </a:lnTo>
                  <a:lnTo>
                    <a:pt x="99745" y="46380"/>
                  </a:lnTo>
                  <a:lnTo>
                    <a:pt x="102425" y="40246"/>
                  </a:lnTo>
                  <a:lnTo>
                    <a:pt x="101866" y="39928"/>
                  </a:lnTo>
                  <a:lnTo>
                    <a:pt x="101473" y="39700"/>
                  </a:lnTo>
                  <a:lnTo>
                    <a:pt x="95821" y="36474"/>
                  </a:lnTo>
                  <a:lnTo>
                    <a:pt x="86855" y="35534"/>
                  </a:lnTo>
                  <a:lnTo>
                    <a:pt x="82613" y="38366"/>
                  </a:lnTo>
                  <a:lnTo>
                    <a:pt x="78689" y="39700"/>
                  </a:lnTo>
                  <a:lnTo>
                    <a:pt x="75552" y="38773"/>
                  </a:lnTo>
                  <a:lnTo>
                    <a:pt x="73482" y="37604"/>
                  </a:lnTo>
                  <a:lnTo>
                    <a:pt x="72199" y="39217"/>
                  </a:lnTo>
                  <a:lnTo>
                    <a:pt x="70561" y="40754"/>
                  </a:lnTo>
                  <a:lnTo>
                    <a:pt x="68503" y="41922"/>
                  </a:lnTo>
                  <a:lnTo>
                    <a:pt x="68199" y="42113"/>
                  </a:lnTo>
                  <a:lnTo>
                    <a:pt x="67703" y="42481"/>
                  </a:lnTo>
                  <a:lnTo>
                    <a:pt x="68046" y="44577"/>
                  </a:lnTo>
                  <a:lnTo>
                    <a:pt x="66890" y="46532"/>
                  </a:lnTo>
                  <a:lnTo>
                    <a:pt x="65163" y="51257"/>
                  </a:lnTo>
                  <a:lnTo>
                    <a:pt x="72555" y="51092"/>
                  </a:lnTo>
                  <a:lnTo>
                    <a:pt x="72402" y="63792"/>
                  </a:lnTo>
                  <a:lnTo>
                    <a:pt x="70040" y="61302"/>
                  </a:lnTo>
                  <a:lnTo>
                    <a:pt x="69405" y="71043"/>
                  </a:lnTo>
                  <a:lnTo>
                    <a:pt x="72872" y="76390"/>
                  </a:lnTo>
                  <a:lnTo>
                    <a:pt x="77901" y="82054"/>
                  </a:lnTo>
                  <a:lnTo>
                    <a:pt x="77266" y="75768"/>
                  </a:lnTo>
                  <a:lnTo>
                    <a:pt x="76327" y="67906"/>
                  </a:lnTo>
                  <a:lnTo>
                    <a:pt x="72580" y="63995"/>
                  </a:lnTo>
                  <a:lnTo>
                    <a:pt x="89535" y="64147"/>
                  </a:lnTo>
                  <a:lnTo>
                    <a:pt x="94665" y="71018"/>
                  </a:lnTo>
                  <a:lnTo>
                    <a:pt x="101193" y="72351"/>
                  </a:lnTo>
                  <a:lnTo>
                    <a:pt x="106845" y="71018"/>
                  </a:lnTo>
                  <a:lnTo>
                    <a:pt x="109181" y="69964"/>
                  </a:lnTo>
                  <a:lnTo>
                    <a:pt x="122110" y="71069"/>
                  </a:lnTo>
                  <a:lnTo>
                    <a:pt x="124218" y="69964"/>
                  </a:lnTo>
                  <a:lnTo>
                    <a:pt x="126949" y="68541"/>
                  </a:lnTo>
                  <a:lnTo>
                    <a:pt x="127990" y="67983"/>
                  </a:lnTo>
                  <a:lnTo>
                    <a:pt x="129438" y="64147"/>
                  </a:lnTo>
                  <a:lnTo>
                    <a:pt x="129463" y="61785"/>
                  </a:lnTo>
                  <a:close/>
                </a:path>
                <a:path w="156210" h="97790">
                  <a:moveTo>
                    <a:pt x="155714" y="5283"/>
                  </a:moveTo>
                  <a:lnTo>
                    <a:pt x="155232" y="0"/>
                  </a:lnTo>
                  <a:lnTo>
                    <a:pt x="137668" y="9588"/>
                  </a:lnTo>
                  <a:lnTo>
                    <a:pt x="120777" y="15976"/>
                  </a:lnTo>
                  <a:lnTo>
                    <a:pt x="86080" y="22212"/>
                  </a:lnTo>
                  <a:lnTo>
                    <a:pt x="112712" y="22212"/>
                  </a:lnTo>
                  <a:lnTo>
                    <a:pt x="120230" y="20688"/>
                  </a:lnTo>
                  <a:lnTo>
                    <a:pt x="133070" y="17183"/>
                  </a:lnTo>
                  <a:lnTo>
                    <a:pt x="137795" y="15646"/>
                  </a:lnTo>
                  <a:lnTo>
                    <a:pt x="155714" y="5283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73959" y="1138300"/>
              <a:ext cx="6642" cy="256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56455" y="1083891"/>
              <a:ext cx="76104" cy="8264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65742" y="1137170"/>
              <a:ext cx="29248" cy="1577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43159" y="1040348"/>
              <a:ext cx="314471" cy="12734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33345" y="693369"/>
              <a:ext cx="33858" cy="6921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375940" y="654591"/>
              <a:ext cx="37465" cy="31750"/>
            </a:xfrm>
            <a:custGeom>
              <a:avLst/>
              <a:gdLst/>
              <a:ahLst/>
              <a:cxnLst/>
              <a:rect l="l" t="t" r="r" b="b"/>
              <a:pathLst>
                <a:path w="37464" h="31750">
                  <a:moveTo>
                    <a:pt x="15100" y="0"/>
                  </a:moveTo>
                  <a:lnTo>
                    <a:pt x="14376" y="177"/>
                  </a:lnTo>
                  <a:lnTo>
                    <a:pt x="14040" y="533"/>
                  </a:lnTo>
                  <a:lnTo>
                    <a:pt x="13995" y="2082"/>
                  </a:lnTo>
                  <a:lnTo>
                    <a:pt x="14096" y="2387"/>
                  </a:lnTo>
                  <a:lnTo>
                    <a:pt x="14414" y="15824"/>
                  </a:lnTo>
                  <a:lnTo>
                    <a:pt x="4038" y="20459"/>
                  </a:lnTo>
                  <a:lnTo>
                    <a:pt x="1676" y="21399"/>
                  </a:lnTo>
                  <a:lnTo>
                    <a:pt x="419" y="21717"/>
                  </a:lnTo>
                  <a:lnTo>
                    <a:pt x="0" y="21755"/>
                  </a:lnTo>
                  <a:lnTo>
                    <a:pt x="2971" y="22898"/>
                  </a:lnTo>
                  <a:lnTo>
                    <a:pt x="11582" y="26377"/>
                  </a:lnTo>
                  <a:lnTo>
                    <a:pt x="18745" y="31203"/>
                  </a:lnTo>
                  <a:lnTo>
                    <a:pt x="29286" y="30454"/>
                  </a:lnTo>
                  <a:lnTo>
                    <a:pt x="36804" y="17792"/>
                  </a:lnTo>
                  <a:lnTo>
                    <a:pt x="37020" y="17500"/>
                  </a:lnTo>
                  <a:lnTo>
                    <a:pt x="37325" y="16992"/>
                  </a:lnTo>
                  <a:lnTo>
                    <a:pt x="35890" y="14020"/>
                  </a:lnTo>
                  <a:lnTo>
                    <a:pt x="35255" y="12192"/>
                  </a:lnTo>
                  <a:lnTo>
                    <a:pt x="35090" y="11798"/>
                  </a:lnTo>
                  <a:lnTo>
                    <a:pt x="29946" y="3937"/>
                  </a:lnTo>
                  <a:lnTo>
                    <a:pt x="21666" y="1346"/>
                  </a:lnTo>
                  <a:lnTo>
                    <a:pt x="18046" y="533"/>
                  </a:lnTo>
                  <a:lnTo>
                    <a:pt x="15100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2" name="object 22"/>
            <p:cNvSpPr/>
            <p:nvPr/>
          </p:nvSpPr>
          <p:spPr>
            <a:xfrm>
              <a:off x="2365904" y="642910"/>
              <a:ext cx="99695" cy="56515"/>
            </a:xfrm>
            <a:custGeom>
              <a:avLst/>
              <a:gdLst/>
              <a:ahLst/>
              <a:cxnLst/>
              <a:rect l="l" t="t" r="r" b="b"/>
              <a:pathLst>
                <a:path w="99694" h="56515">
                  <a:moveTo>
                    <a:pt x="74412" y="28244"/>
                  </a:moveTo>
                  <a:lnTo>
                    <a:pt x="47536" y="28244"/>
                  </a:lnTo>
                  <a:lnTo>
                    <a:pt x="48152" y="29870"/>
                  </a:lnTo>
                  <a:lnTo>
                    <a:pt x="48641" y="31584"/>
                  </a:lnTo>
                  <a:lnTo>
                    <a:pt x="70167" y="54635"/>
                  </a:lnTo>
                  <a:lnTo>
                    <a:pt x="73079" y="55276"/>
                  </a:lnTo>
                  <a:lnTo>
                    <a:pt x="80146" y="55954"/>
                  </a:lnTo>
                  <a:lnTo>
                    <a:pt x="89418" y="55077"/>
                  </a:lnTo>
                  <a:lnTo>
                    <a:pt x="94132" y="53149"/>
                  </a:lnTo>
                  <a:lnTo>
                    <a:pt x="81340" y="53136"/>
                  </a:lnTo>
                  <a:lnTo>
                    <a:pt x="76073" y="52565"/>
                  </a:lnTo>
                  <a:lnTo>
                    <a:pt x="90545" y="52565"/>
                  </a:lnTo>
                  <a:lnTo>
                    <a:pt x="96735" y="48933"/>
                  </a:lnTo>
                  <a:lnTo>
                    <a:pt x="91734" y="47757"/>
                  </a:lnTo>
                  <a:lnTo>
                    <a:pt x="84964" y="43786"/>
                  </a:lnTo>
                  <a:lnTo>
                    <a:pt x="77663" y="35381"/>
                  </a:lnTo>
                  <a:lnTo>
                    <a:pt x="74412" y="28244"/>
                  </a:lnTo>
                  <a:close/>
                </a:path>
                <a:path w="99694" h="56515">
                  <a:moveTo>
                    <a:pt x="69951" y="54597"/>
                  </a:moveTo>
                  <a:lnTo>
                    <a:pt x="70127" y="54635"/>
                  </a:lnTo>
                  <a:lnTo>
                    <a:pt x="69951" y="54597"/>
                  </a:lnTo>
                  <a:close/>
                </a:path>
                <a:path w="99694" h="56515">
                  <a:moveTo>
                    <a:pt x="97497" y="48475"/>
                  </a:moveTo>
                  <a:lnTo>
                    <a:pt x="90233" y="53098"/>
                  </a:lnTo>
                  <a:lnTo>
                    <a:pt x="81534" y="53149"/>
                  </a:lnTo>
                  <a:lnTo>
                    <a:pt x="94132" y="53149"/>
                  </a:lnTo>
                  <a:lnTo>
                    <a:pt x="99161" y="51092"/>
                  </a:lnTo>
                  <a:lnTo>
                    <a:pt x="98501" y="49987"/>
                  </a:lnTo>
                  <a:lnTo>
                    <a:pt x="98107" y="49390"/>
                  </a:lnTo>
                  <a:lnTo>
                    <a:pt x="98686" y="48996"/>
                  </a:lnTo>
                  <a:lnTo>
                    <a:pt x="97840" y="48983"/>
                  </a:lnTo>
                  <a:lnTo>
                    <a:pt x="97497" y="48475"/>
                  </a:lnTo>
                  <a:close/>
                </a:path>
                <a:path w="99694" h="56515">
                  <a:moveTo>
                    <a:pt x="81412" y="53136"/>
                  </a:moveTo>
                  <a:close/>
                </a:path>
                <a:path w="99694" h="56515">
                  <a:moveTo>
                    <a:pt x="90545" y="52565"/>
                  </a:moveTo>
                  <a:lnTo>
                    <a:pt x="76073" y="52565"/>
                  </a:lnTo>
                  <a:lnTo>
                    <a:pt x="81412" y="53136"/>
                  </a:lnTo>
                  <a:lnTo>
                    <a:pt x="89636" y="53098"/>
                  </a:lnTo>
                  <a:lnTo>
                    <a:pt x="90545" y="52565"/>
                  </a:lnTo>
                  <a:close/>
                </a:path>
                <a:path w="99694" h="56515">
                  <a:moveTo>
                    <a:pt x="98742" y="48958"/>
                  </a:moveTo>
                  <a:lnTo>
                    <a:pt x="98412" y="48996"/>
                  </a:lnTo>
                  <a:lnTo>
                    <a:pt x="98686" y="48996"/>
                  </a:lnTo>
                  <a:close/>
                </a:path>
                <a:path w="99694" h="56515">
                  <a:moveTo>
                    <a:pt x="7010" y="14211"/>
                  </a:moveTo>
                  <a:lnTo>
                    <a:pt x="4521" y="14871"/>
                  </a:lnTo>
                  <a:lnTo>
                    <a:pt x="0" y="20078"/>
                  </a:lnTo>
                  <a:lnTo>
                    <a:pt x="1911" y="26708"/>
                  </a:lnTo>
                  <a:lnTo>
                    <a:pt x="2997" y="31102"/>
                  </a:lnTo>
                  <a:lnTo>
                    <a:pt x="8242" y="33731"/>
                  </a:lnTo>
                  <a:lnTo>
                    <a:pt x="10337" y="33705"/>
                  </a:lnTo>
                  <a:lnTo>
                    <a:pt x="12623" y="32727"/>
                  </a:lnTo>
                  <a:lnTo>
                    <a:pt x="18513" y="30568"/>
                  </a:lnTo>
                  <a:lnTo>
                    <a:pt x="8788" y="30568"/>
                  </a:lnTo>
                  <a:lnTo>
                    <a:pt x="6019" y="29184"/>
                  </a:lnTo>
                  <a:lnTo>
                    <a:pt x="5067" y="26708"/>
                  </a:lnTo>
                  <a:lnTo>
                    <a:pt x="4820" y="25717"/>
                  </a:lnTo>
                  <a:lnTo>
                    <a:pt x="4461" y="24523"/>
                  </a:lnTo>
                  <a:lnTo>
                    <a:pt x="3708" y="20497"/>
                  </a:lnTo>
                  <a:lnTo>
                    <a:pt x="6086" y="17767"/>
                  </a:lnTo>
                  <a:lnTo>
                    <a:pt x="7658" y="17424"/>
                  </a:lnTo>
                  <a:lnTo>
                    <a:pt x="15220" y="17424"/>
                  </a:lnTo>
                  <a:lnTo>
                    <a:pt x="15062" y="17399"/>
                  </a:lnTo>
                  <a:lnTo>
                    <a:pt x="13322" y="15595"/>
                  </a:lnTo>
                  <a:lnTo>
                    <a:pt x="10858" y="14859"/>
                  </a:lnTo>
                  <a:lnTo>
                    <a:pt x="10325" y="14719"/>
                  </a:lnTo>
                  <a:lnTo>
                    <a:pt x="7010" y="14211"/>
                  </a:lnTo>
                  <a:close/>
                </a:path>
                <a:path w="99694" h="56515">
                  <a:moveTo>
                    <a:pt x="24131" y="14363"/>
                  </a:moveTo>
                  <a:lnTo>
                    <a:pt x="21056" y="14363"/>
                  </a:lnTo>
                  <a:lnTo>
                    <a:pt x="21132" y="14782"/>
                  </a:lnTo>
                  <a:lnTo>
                    <a:pt x="21131" y="17399"/>
                  </a:lnTo>
                  <a:lnTo>
                    <a:pt x="21348" y="26174"/>
                  </a:lnTo>
                  <a:lnTo>
                    <a:pt x="11493" y="29870"/>
                  </a:lnTo>
                  <a:lnTo>
                    <a:pt x="9982" y="30518"/>
                  </a:lnTo>
                  <a:lnTo>
                    <a:pt x="8788" y="30568"/>
                  </a:lnTo>
                  <a:lnTo>
                    <a:pt x="18513" y="30568"/>
                  </a:lnTo>
                  <a:lnTo>
                    <a:pt x="24472" y="28384"/>
                  </a:lnTo>
                  <a:lnTo>
                    <a:pt x="24131" y="14363"/>
                  </a:lnTo>
                  <a:close/>
                </a:path>
                <a:path w="99694" h="56515">
                  <a:moveTo>
                    <a:pt x="69634" y="11658"/>
                  </a:moveTo>
                  <a:lnTo>
                    <a:pt x="25234" y="11658"/>
                  </a:lnTo>
                  <a:lnTo>
                    <a:pt x="26771" y="11976"/>
                  </a:lnTo>
                  <a:lnTo>
                    <a:pt x="38722" y="13703"/>
                  </a:lnTo>
                  <a:lnTo>
                    <a:pt x="45123" y="23482"/>
                  </a:lnTo>
                  <a:lnTo>
                    <a:pt x="45306" y="23926"/>
                  </a:lnTo>
                  <a:lnTo>
                    <a:pt x="46228" y="26555"/>
                  </a:lnTo>
                  <a:lnTo>
                    <a:pt x="48298" y="30530"/>
                  </a:lnTo>
                  <a:lnTo>
                    <a:pt x="48069" y="29730"/>
                  </a:lnTo>
                  <a:lnTo>
                    <a:pt x="47811" y="28968"/>
                  </a:lnTo>
                  <a:lnTo>
                    <a:pt x="47536" y="28244"/>
                  </a:lnTo>
                  <a:lnTo>
                    <a:pt x="74412" y="28244"/>
                  </a:lnTo>
                  <a:lnTo>
                    <a:pt x="71069" y="20904"/>
                  </a:lnTo>
                  <a:lnTo>
                    <a:pt x="70196" y="12705"/>
                  </a:lnTo>
                  <a:lnTo>
                    <a:pt x="69634" y="11658"/>
                  </a:lnTo>
                  <a:close/>
                </a:path>
                <a:path w="99694" h="56515">
                  <a:moveTo>
                    <a:pt x="17181" y="17729"/>
                  </a:moveTo>
                  <a:lnTo>
                    <a:pt x="9677" y="17729"/>
                  </a:lnTo>
                  <a:lnTo>
                    <a:pt x="9855" y="17767"/>
                  </a:lnTo>
                  <a:lnTo>
                    <a:pt x="10541" y="17970"/>
                  </a:lnTo>
                  <a:lnTo>
                    <a:pt x="12941" y="18986"/>
                  </a:lnTo>
                  <a:lnTo>
                    <a:pt x="13906" y="21513"/>
                  </a:lnTo>
                  <a:lnTo>
                    <a:pt x="13677" y="22580"/>
                  </a:lnTo>
                  <a:lnTo>
                    <a:pt x="13100" y="23482"/>
                  </a:lnTo>
                  <a:lnTo>
                    <a:pt x="12985" y="23926"/>
                  </a:lnTo>
                  <a:lnTo>
                    <a:pt x="13931" y="24523"/>
                  </a:lnTo>
                  <a:lnTo>
                    <a:pt x="13525" y="25044"/>
                  </a:lnTo>
                  <a:lnTo>
                    <a:pt x="13220" y="25349"/>
                  </a:lnTo>
                  <a:lnTo>
                    <a:pt x="17259" y="25717"/>
                  </a:lnTo>
                  <a:lnTo>
                    <a:pt x="18821" y="23926"/>
                  </a:lnTo>
                  <a:lnTo>
                    <a:pt x="20231" y="21450"/>
                  </a:lnTo>
                  <a:lnTo>
                    <a:pt x="20802" y="18110"/>
                  </a:lnTo>
                  <a:lnTo>
                    <a:pt x="18732" y="17945"/>
                  </a:lnTo>
                  <a:lnTo>
                    <a:pt x="17181" y="17729"/>
                  </a:lnTo>
                  <a:close/>
                </a:path>
                <a:path w="99694" h="56515">
                  <a:moveTo>
                    <a:pt x="9761" y="17752"/>
                  </a:moveTo>
                  <a:close/>
                </a:path>
                <a:path w="99694" h="56515">
                  <a:moveTo>
                    <a:pt x="15220" y="17424"/>
                  </a:moveTo>
                  <a:lnTo>
                    <a:pt x="7658" y="17424"/>
                  </a:lnTo>
                  <a:lnTo>
                    <a:pt x="9761" y="17752"/>
                  </a:lnTo>
                  <a:lnTo>
                    <a:pt x="17181" y="17729"/>
                  </a:lnTo>
                  <a:lnTo>
                    <a:pt x="15220" y="17424"/>
                  </a:lnTo>
                  <a:close/>
                </a:path>
                <a:path w="99694" h="56515">
                  <a:moveTo>
                    <a:pt x="21061" y="14579"/>
                  </a:moveTo>
                  <a:lnTo>
                    <a:pt x="21066" y="14782"/>
                  </a:lnTo>
                  <a:lnTo>
                    <a:pt x="21061" y="14579"/>
                  </a:lnTo>
                  <a:close/>
                </a:path>
                <a:path w="99694" h="56515">
                  <a:moveTo>
                    <a:pt x="24879" y="8432"/>
                  </a:moveTo>
                  <a:lnTo>
                    <a:pt x="23025" y="8801"/>
                  </a:lnTo>
                  <a:lnTo>
                    <a:pt x="20430" y="11658"/>
                  </a:lnTo>
                  <a:lnTo>
                    <a:pt x="20309" y="11976"/>
                  </a:lnTo>
                  <a:lnTo>
                    <a:pt x="21061" y="14579"/>
                  </a:lnTo>
                  <a:lnTo>
                    <a:pt x="21056" y="14363"/>
                  </a:lnTo>
                  <a:lnTo>
                    <a:pt x="24131" y="14363"/>
                  </a:lnTo>
                  <a:lnTo>
                    <a:pt x="24019" y="13703"/>
                  </a:lnTo>
                  <a:lnTo>
                    <a:pt x="23939" y="13436"/>
                  </a:lnTo>
                  <a:lnTo>
                    <a:pt x="23837" y="12471"/>
                  </a:lnTo>
                  <a:lnTo>
                    <a:pt x="24422" y="11836"/>
                  </a:lnTo>
                  <a:lnTo>
                    <a:pt x="25234" y="11658"/>
                  </a:lnTo>
                  <a:lnTo>
                    <a:pt x="69634" y="11658"/>
                  </a:lnTo>
                  <a:lnTo>
                    <a:pt x="68345" y="9258"/>
                  </a:lnTo>
                  <a:lnTo>
                    <a:pt x="28879" y="9258"/>
                  </a:lnTo>
                  <a:lnTo>
                    <a:pt x="27901" y="9042"/>
                  </a:lnTo>
                  <a:lnTo>
                    <a:pt x="27317" y="8953"/>
                  </a:lnTo>
                  <a:lnTo>
                    <a:pt x="24879" y="8432"/>
                  </a:lnTo>
                  <a:close/>
                </a:path>
                <a:path w="99694" h="56515">
                  <a:moveTo>
                    <a:pt x="47332" y="0"/>
                  </a:moveTo>
                  <a:lnTo>
                    <a:pt x="45288" y="1752"/>
                  </a:lnTo>
                  <a:lnTo>
                    <a:pt x="37909" y="6324"/>
                  </a:lnTo>
                  <a:lnTo>
                    <a:pt x="28879" y="9258"/>
                  </a:lnTo>
                  <a:lnTo>
                    <a:pt x="68345" y="9258"/>
                  </a:lnTo>
                  <a:lnTo>
                    <a:pt x="67613" y="7894"/>
                  </a:lnTo>
                  <a:lnTo>
                    <a:pt x="61255" y="4600"/>
                  </a:lnTo>
                  <a:lnTo>
                    <a:pt x="49060" y="952"/>
                  </a:lnTo>
                  <a:lnTo>
                    <a:pt x="47332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3" name="object 23"/>
            <p:cNvSpPr/>
            <p:nvPr/>
          </p:nvSpPr>
          <p:spPr>
            <a:xfrm>
              <a:off x="2369654" y="660501"/>
              <a:ext cx="16510" cy="15875"/>
            </a:xfrm>
            <a:custGeom>
              <a:avLst/>
              <a:gdLst/>
              <a:ahLst/>
              <a:cxnLst/>
              <a:rect l="l" t="t" r="r" b="b"/>
              <a:pathLst>
                <a:path w="16510" h="15875">
                  <a:moveTo>
                    <a:pt x="13589" y="8026"/>
                  </a:moveTo>
                  <a:lnTo>
                    <a:pt x="12687" y="7912"/>
                  </a:lnTo>
                  <a:lnTo>
                    <a:pt x="11772" y="7797"/>
                  </a:lnTo>
                  <a:lnTo>
                    <a:pt x="11455" y="7759"/>
                  </a:lnTo>
                  <a:lnTo>
                    <a:pt x="10401" y="7632"/>
                  </a:lnTo>
                  <a:lnTo>
                    <a:pt x="10680" y="7264"/>
                  </a:lnTo>
                  <a:lnTo>
                    <a:pt x="9105" y="6261"/>
                  </a:lnTo>
                  <a:lnTo>
                    <a:pt x="9918" y="4991"/>
                  </a:lnTo>
                  <a:lnTo>
                    <a:pt x="10147" y="3924"/>
                  </a:lnTo>
                  <a:lnTo>
                    <a:pt x="9182" y="1397"/>
                  </a:lnTo>
                  <a:lnTo>
                    <a:pt x="6781" y="393"/>
                  </a:lnTo>
                  <a:lnTo>
                    <a:pt x="5842" y="139"/>
                  </a:lnTo>
                  <a:lnTo>
                    <a:pt x="5003" y="12"/>
                  </a:lnTo>
                  <a:lnTo>
                    <a:pt x="4076" y="0"/>
                  </a:lnTo>
                  <a:lnTo>
                    <a:pt x="3251" y="177"/>
                  </a:lnTo>
                  <a:lnTo>
                    <a:pt x="2527" y="482"/>
                  </a:lnTo>
                  <a:lnTo>
                    <a:pt x="1879" y="876"/>
                  </a:lnTo>
                  <a:lnTo>
                    <a:pt x="1346" y="1320"/>
                  </a:lnTo>
                  <a:lnTo>
                    <a:pt x="0" y="3187"/>
                  </a:lnTo>
                  <a:lnTo>
                    <a:pt x="685" y="6858"/>
                  </a:lnTo>
                  <a:lnTo>
                    <a:pt x="1092" y="8229"/>
                  </a:lnTo>
                  <a:lnTo>
                    <a:pt x="1308" y="9118"/>
                  </a:lnTo>
                  <a:lnTo>
                    <a:pt x="2260" y="11595"/>
                  </a:lnTo>
                  <a:lnTo>
                    <a:pt x="5041" y="12979"/>
                  </a:lnTo>
                  <a:lnTo>
                    <a:pt x="6223" y="12928"/>
                  </a:lnTo>
                  <a:lnTo>
                    <a:pt x="7962" y="12192"/>
                  </a:lnTo>
                  <a:lnTo>
                    <a:pt x="10998" y="11061"/>
                  </a:lnTo>
                  <a:lnTo>
                    <a:pt x="13589" y="8026"/>
                  </a:lnTo>
                  <a:close/>
                </a:path>
                <a:path w="16510" h="15875">
                  <a:moveTo>
                    <a:pt x="16040" y="9829"/>
                  </a:moveTo>
                  <a:lnTo>
                    <a:pt x="12788" y="13703"/>
                  </a:lnTo>
                  <a:lnTo>
                    <a:pt x="8877" y="15138"/>
                  </a:lnTo>
                  <a:lnTo>
                    <a:pt x="8255" y="15405"/>
                  </a:lnTo>
                  <a:lnTo>
                    <a:pt x="7658" y="15595"/>
                  </a:lnTo>
                  <a:lnTo>
                    <a:pt x="7073" y="15722"/>
                  </a:lnTo>
                  <a:lnTo>
                    <a:pt x="10972" y="15773"/>
                  </a:lnTo>
                  <a:lnTo>
                    <a:pt x="14427" y="11950"/>
                  </a:lnTo>
                  <a:lnTo>
                    <a:pt x="16040" y="982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01646" y="666851"/>
              <a:ext cx="12280" cy="1277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237415" y="610693"/>
              <a:ext cx="300641" cy="58905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05722" y="1138300"/>
              <a:ext cx="6642" cy="256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453760" y="1083891"/>
              <a:ext cx="76104" cy="8264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91346" y="1137171"/>
              <a:ext cx="29248" cy="15773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532797" y="546162"/>
              <a:ext cx="20955" cy="20320"/>
            </a:xfrm>
            <a:custGeom>
              <a:avLst/>
              <a:gdLst/>
              <a:ahLst/>
              <a:cxnLst/>
              <a:rect l="l" t="t" r="r" b="b"/>
              <a:pathLst>
                <a:path w="20955" h="20320">
                  <a:moveTo>
                    <a:pt x="16090" y="0"/>
                  </a:moveTo>
                  <a:lnTo>
                    <a:pt x="10363" y="0"/>
                  </a:lnTo>
                  <a:lnTo>
                    <a:pt x="4635" y="0"/>
                  </a:lnTo>
                  <a:lnTo>
                    <a:pt x="0" y="4533"/>
                  </a:lnTo>
                  <a:lnTo>
                    <a:pt x="0" y="15697"/>
                  </a:lnTo>
                  <a:lnTo>
                    <a:pt x="4635" y="20231"/>
                  </a:lnTo>
                  <a:lnTo>
                    <a:pt x="16090" y="20231"/>
                  </a:lnTo>
                  <a:lnTo>
                    <a:pt x="20726" y="15697"/>
                  </a:lnTo>
                  <a:lnTo>
                    <a:pt x="20726" y="4533"/>
                  </a:lnTo>
                  <a:lnTo>
                    <a:pt x="1609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0" name="object 30"/>
            <p:cNvSpPr/>
            <p:nvPr/>
          </p:nvSpPr>
          <p:spPr>
            <a:xfrm>
              <a:off x="2422779" y="551598"/>
              <a:ext cx="128905" cy="86995"/>
            </a:xfrm>
            <a:custGeom>
              <a:avLst/>
              <a:gdLst/>
              <a:ahLst/>
              <a:cxnLst/>
              <a:rect l="l" t="t" r="r" b="b"/>
              <a:pathLst>
                <a:path w="128905" h="86995">
                  <a:moveTo>
                    <a:pt x="9779" y="84848"/>
                  </a:moveTo>
                  <a:lnTo>
                    <a:pt x="6121" y="70827"/>
                  </a:lnTo>
                  <a:lnTo>
                    <a:pt x="4025" y="69240"/>
                  </a:lnTo>
                  <a:lnTo>
                    <a:pt x="1981" y="67500"/>
                  </a:lnTo>
                  <a:lnTo>
                    <a:pt x="0" y="65570"/>
                  </a:lnTo>
                  <a:lnTo>
                    <a:pt x="2451" y="82880"/>
                  </a:lnTo>
                  <a:lnTo>
                    <a:pt x="9779" y="84848"/>
                  </a:lnTo>
                  <a:close/>
                </a:path>
                <a:path w="128905" h="86995">
                  <a:moveTo>
                    <a:pt x="24650" y="86410"/>
                  </a:moveTo>
                  <a:lnTo>
                    <a:pt x="23406" y="84480"/>
                  </a:lnTo>
                  <a:lnTo>
                    <a:pt x="21894" y="82042"/>
                  </a:lnTo>
                  <a:lnTo>
                    <a:pt x="20256" y="79222"/>
                  </a:lnTo>
                  <a:lnTo>
                    <a:pt x="15798" y="77216"/>
                  </a:lnTo>
                  <a:lnTo>
                    <a:pt x="11290" y="74650"/>
                  </a:lnTo>
                  <a:lnTo>
                    <a:pt x="6959" y="71450"/>
                  </a:lnTo>
                  <a:lnTo>
                    <a:pt x="7823" y="73469"/>
                  </a:lnTo>
                  <a:lnTo>
                    <a:pt x="22682" y="86194"/>
                  </a:lnTo>
                  <a:lnTo>
                    <a:pt x="24650" y="86410"/>
                  </a:lnTo>
                  <a:close/>
                </a:path>
                <a:path w="128905" h="86995">
                  <a:moveTo>
                    <a:pt x="125171" y="2095"/>
                  </a:moveTo>
                  <a:lnTo>
                    <a:pt x="123024" y="0"/>
                  </a:lnTo>
                  <a:lnTo>
                    <a:pt x="120370" y="0"/>
                  </a:lnTo>
                  <a:lnTo>
                    <a:pt x="117716" y="0"/>
                  </a:lnTo>
                  <a:lnTo>
                    <a:pt x="115570" y="2095"/>
                  </a:lnTo>
                  <a:lnTo>
                    <a:pt x="115570" y="7277"/>
                  </a:lnTo>
                  <a:lnTo>
                    <a:pt x="117716" y="9372"/>
                  </a:lnTo>
                  <a:lnTo>
                    <a:pt x="123024" y="9372"/>
                  </a:lnTo>
                  <a:lnTo>
                    <a:pt x="125171" y="7277"/>
                  </a:lnTo>
                  <a:lnTo>
                    <a:pt x="125171" y="2095"/>
                  </a:lnTo>
                  <a:close/>
                </a:path>
                <a:path w="128905" h="86995">
                  <a:moveTo>
                    <a:pt x="128663" y="23241"/>
                  </a:moveTo>
                  <a:lnTo>
                    <a:pt x="126123" y="24320"/>
                  </a:lnTo>
                  <a:lnTo>
                    <a:pt x="123329" y="24917"/>
                  </a:lnTo>
                  <a:lnTo>
                    <a:pt x="117551" y="24917"/>
                  </a:lnTo>
                  <a:lnTo>
                    <a:pt x="114858" y="24371"/>
                  </a:lnTo>
                  <a:lnTo>
                    <a:pt x="112407" y="23368"/>
                  </a:lnTo>
                  <a:lnTo>
                    <a:pt x="112839" y="34937"/>
                  </a:lnTo>
                  <a:lnTo>
                    <a:pt x="113563" y="58127"/>
                  </a:lnTo>
                  <a:lnTo>
                    <a:pt x="115404" y="57962"/>
                  </a:lnTo>
                  <a:lnTo>
                    <a:pt x="115125" y="56908"/>
                  </a:lnTo>
                  <a:lnTo>
                    <a:pt x="115100" y="56781"/>
                  </a:lnTo>
                  <a:lnTo>
                    <a:pt x="114833" y="56908"/>
                  </a:lnTo>
                  <a:lnTo>
                    <a:pt x="115087" y="56743"/>
                  </a:lnTo>
                  <a:lnTo>
                    <a:pt x="120345" y="54406"/>
                  </a:lnTo>
                  <a:lnTo>
                    <a:pt x="125056" y="55943"/>
                  </a:lnTo>
                  <a:lnTo>
                    <a:pt x="126682" y="56629"/>
                  </a:lnTo>
                  <a:lnTo>
                    <a:pt x="126923" y="54406"/>
                  </a:lnTo>
                  <a:lnTo>
                    <a:pt x="127622" y="47929"/>
                  </a:lnTo>
                  <a:lnTo>
                    <a:pt x="128206" y="40068"/>
                  </a:lnTo>
                  <a:lnTo>
                    <a:pt x="128536" y="32131"/>
                  </a:lnTo>
                  <a:lnTo>
                    <a:pt x="128638" y="24917"/>
                  </a:lnTo>
                  <a:lnTo>
                    <a:pt x="128663" y="23241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1" name="object 31"/>
            <p:cNvSpPr/>
            <p:nvPr/>
          </p:nvSpPr>
          <p:spPr>
            <a:xfrm>
              <a:off x="2539644" y="579589"/>
              <a:ext cx="8255" cy="19685"/>
            </a:xfrm>
            <a:custGeom>
              <a:avLst/>
              <a:gdLst/>
              <a:ahLst/>
              <a:cxnLst/>
              <a:rect l="l" t="t" r="r" b="b"/>
              <a:pathLst>
                <a:path w="8255" h="19684">
                  <a:moveTo>
                    <a:pt x="7531" y="5448"/>
                  </a:moveTo>
                  <a:lnTo>
                    <a:pt x="6858" y="4419"/>
                  </a:lnTo>
                  <a:lnTo>
                    <a:pt x="7264" y="3098"/>
                  </a:lnTo>
                  <a:lnTo>
                    <a:pt x="6794" y="1689"/>
                  </a:lnTo>
                  <a:lnTo>
                    <a:pt x="4076" y="0"/>
                  </a:lnTo>
                  <a:lnTo>
                    <a:pt x="1955" y="495"/>
                  </a:lnTo>
                  <a:lnTo>
                    <a:pt x="25" y="3175"/>
                  </a:lnTo>
                  <a:lnTo>
                    <a:pt x="0" y="4597"/>
                  </a:lnTo>
                  <a:lnTo>
                    <a:pt x="673" y="5626"/>
                  </a:lnTo>
                  <a:lnTo>
                    <a:pt x="266" y="6946"/>
                  </a:lnTo>
                  <a:lnTo>
                    <a:pt x="736" y="8356"/>
                  </a:lnTo>
                  <a:lnTo>
                    <a:pt x="2082" y="9194"/>
                  </a:lnTo>
                  <a:lnTo>
                    <a:pt x="2400" y="9334"/>
                  </a:lnTo>
                  <a:lnTo>
                    <a:pt x="3289" y="8953"/>
                  </a:lnTo>
                  <a:lnTo>
                    <a:pt x="4305" y="8902"/>
                  </a:lnTo>
                  <a:lnTo>
                    <a:pt x="5194" y="9245"/>
                  </a:lnTo>
                  <a:lnTo>
                    <a:pt x="5765" y="8978"/>
                  </a:lnTo>
                  <a:lnTo>
                    <a:pt x="6286" y="8559"/>
                  </a:lnTo>
                  <a:lnTo>
                    <a:pt x="7505" y="6870"/>
                  </a:lnTo>
                  <a:lnTo>
                    <a:pt x="7531" y="5448"/>
                  </a:lnTo>
                  <a:close/>
                </a:path>
                <a:path w="8255" h="19684">
                  <a:moveTo>
                    <a:pt x="8255" y="15976"/>
                  </a:moveTo>
                  <a:lnTo>
                    <a:pt x="8140" y="14224"/>
                  </a:lnTo>
                  <a:lnTo>
                    <a:pt x="7086" y="13131"/>
                  </a:lnTo>
                  <a:lnTo>
                    <a:pt x="6972" y="13512"/>
                  </a:lnTo>
                  <a:lnTo>
                    <a:pt x="6794" y="13893"/>
                  </a:lnTo>
                  <a:lnTo>
                    <a:pt x="5384" y="15862"/>
                  </a:lnTo>
                  <a:lnTo>
                    <a:pt x="3149" y="16370"/>
                  </a:lnTo>
                  <a:lnTo>
                    <a:pt x="1320" y="15240"/>
                  </a:lnTo>
                  <a:lnTo>
                    <a:pt x="1117" y="15074"/>
                  </a:lnTo>
                  <a:lnTo>
                    <a:pt x="939" y="14884"/>
                  </a:lnTo>
                  <a:lnTo>
                    <a:pt x="533" y="16256"/>
                  </a:lnTo>
                  <a:lnTo>
                    <a:pt x="1028" y="17729"/>
                  </a:lnTo>
                  <a:lnTo>
                    <a:pt x="3873" y="19481"/>
                  </a:lnTo>
                  <a:lnTo>
                    <a:pt x="6096" y="18973"/>
                  </a:lnTo>
                  <a:lnTo>
                    <a:pt x="8255" y="15976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32" name="object 3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228689" y="696067"/>
              <a:ext cx="477389" cy="471623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2539250" y="588111"/>
              <a:ext cx="8890" cy="19685"/>
            </a:xfrm>
            <a:custGeom>
              <a:avLst/>
              <a:gdLst/>
              <a:ahLst/>
              <a:cxnLst/>
              <a:rect l="l" t="t" r="r" b="b"/>
              <a:pathLst>
                <a:path w="8889" h="19684">
                  <a:moveTo>
                    <a:pt x="8089" y="4089"/>
                  </a:moveTo>
                  <a:lnTo>
                    <a:pt x="7747" y="1981"/>
                  </a:lnTo>
                  <a:lnTo>
                    <a:pt x="6146" y="990"/>
                  </a:lnTo>
                  <a:lnTo>
                    <a:pt x="4546" y="0"/>
                  </a:lnTo>
                  <a:lnTo>
                    <a:pt x="2311" y="508"/>
                  </a:lnTo>
                  <a:lnTo>
                    <a:pt x="0" y="3746"/>
                  </a:lnTo>
                  <a:lnTo>
                    <a:pt x="342" y="5867"/>
                  </a:lnTo>
                  <a:lnTo>
                    <a:pt x="3543" y="7835"/>
                  </a:lnTo>
                  <a:lnTo>
                    <a:pt x="5778" y="7327"/>
                  </a:lnTo>
                  <a:lnTo>
                    <a:pt x="8089" y="4089"/>
                  </a:lnTo>
                  <a:close/>
                </a:path>
                <a:path w="8889" h="19684">
                  <a:moveTo>
                    <a:pt x="8356" y="16090"/>
                  </a:moveTo>
                  <a:lnTo>
                    <a:pt x="7696" y="14960"/>
                  </a:lnTo>
                  <a:lnTo>
                    <a:pt x="8064" y="13550"/>
                  </a:lnTo>
                  <a:lnTo>
                    <a:pt x="7543" y="12065"/>
                  </a:lnTo>
                  <a:lnTo>
                    <a:pt x="4597" y="10236"/>
                  </a:lnTo>
                  <a:lnTo>
                    <a:pt x="2247" y="10769"/>
                  </a:lnTo>
                  <a:lnTo>
                    <a:pt x="152" y="13690"/>
                  </a:lnTo>
                  <a:lnTo>
                    <a:pt x="101" y="15189"/>
                  </a:lnTo>
                  <a:lnTo>
                    <a:pt x="762" y="16306"/>
                  </a:lnTo>
                  <a:lnTo>
                    <a:pt x="482" y="17399"/>
                  </a:lnTo>
                  <a:lnTo>
                    <a:pt x="723" y="18542"/>
                  </a:lnTo>
                  <a:lnTo>
                    <a:pt x="1435" y="19367"/>
                  </a:lnTo>
                  <a:lnTo>
                    <a:pt x="3594" y="18884"/>
                  </a:lnTo>
                  <a:lnTo>
                    <a:pt x="5537" y="18961"/>
                  </a:lnTo>
                  <a:lnTo>
                    <a:pt x="7086" y="19227"/>
                  </a:lnTo>
                  <a:lnTo>
                    <a:pt x="7366" y="18884"/>
                  </a:lnTo>
                  <a:lnTo>
                    <a:pt x="8305" y="17576"/>
                  </a:lnTo>
                  <a:lnTo>
                    <a:pt x="8356" y="16306"/>
                  </a:lnTo>
                  <a:lnTo>
                    <a:pt x="8356" y="1609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2260447" y="596960"/>
            <a:ext cx="1433036" cy="329417"/>
          </a:xfrm>
          <a:prstGeom prst="rect">
            <a:avLst/>
          </a:prstGeom>
        </p:spPr>
        <p:txBody>
          <a:bodyPr vert="horz" wrap="square" lIns="0" tIns="21431" rIns="0" bIns="0" rtlCol="0">
            <a:spAutoFit/>
          </a:bodyPr>
          <a:lstStyle/>
          <a:p>
            <a:pPr marL="9525" marR="3810">
              <a:lnSpc>
                <a:spcPts val="795"/>
              </a:lnSpc>
              <a:spcBef>
                <a:spcPts val="169"/>
              </a:spcBef>
            </a:pPr>
            <a:r>
              <a:rPr lang="ru-RU" sz="713" dirty="0">
                <a:solidFill>
                  <a:srgbClr val="1D1D1B"/>
                </a:solidFill>
                <a:latin typeface="Cera Pro Medium"/>
                <a:cs typeface="Cera Pro Medium"/>
              </a:rPr>
              <a:t>Министерство социально-демографической и семейной политики Самарской области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type="body" idx="1"/>
          </p:nvPr>
        </p:nvSpPr>
        <p:spPr>
          <a:xfrm>
            <a:off x="323528" y="2171993"/>
            <a:ext cx="5040560" cy="1670169"/>
          </a:xfrm>
          <a:prstGeom prst="rect">
            <a:avLst/>
          </a:prstGeom>
        </p:spPr>
        <p:txBody>
          <a:bodyPr vert="horz" wrap="square" lIns="0" tIns="99536" rIns="0" bIns="0" rtlCol="0">
            <a:spAutoFit/>
          </a:bodyPr>
          <a:lstStyle/>
          <a:p>
            <a:pPr marL="0" indent="0" algn="ctr">
              <a:buNone/>
            </a:pPr>
            <a:r>
              <a:rPr lang="ru-RU" sz="30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endParaRPr lang="ru-RU" sz="3000" spc="-1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000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 </a:t>
            </a:r>
            <a:r>
              <a:rPr lang="ru-RU" sz="30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поддержки </a:t>
            </a:r>
            <a:endParaRPr lang="ru-RU" sz="3000" spc="-1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000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0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Самарской области в 2023 году</a:t>
            </a:r>
          </a:p>
        </p:txBody>
      </p:sp>
      <p:sp>
        <p:nvSpPr>
          <p:cNvPr id="36" name="object 36"/>
          <p:cNvSpPr/>
          <p:nvPr/>
        </p:nvSpPr>
        <p:spPr>
          <a:xfrm>
            <a:off x="428154" y="1198010"/>
            <a:ext cx="2098358" cy="0"/>
          </a:xfrm>
          <a:custGeom>
            <a:avLst/>
            <a:gdLst/>
            <a:ahLst/>
            <a:cxnLst/>
            <a:rect l="l" t="t" r="r" b="b"/>
            <a:pathLst>
              <a:path w="2797810">
                <a:moveTo>
                  <a:pt x="0" y="0"/>
                </a:moveTo>
                <a:lnTo>
                  <a:pt x="2797543" y="0"/>
                </a:lnTo>
              </a:path>
            </a:pathLst>
          </a:custGeom>
          <a:ln w="381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grpSp>
        <p:nvGrpSpPr>
          <p:cNvPr id="38" name="object 38"/>
          <p:cNvGrpSpPr/>
          <p:nvPr/>
        </p:nvGrpSpPr>
        <p:grpSpPr>
          <a:xfrm>
            <a:off x="428154" y="479445"/>
            <a:ext cx="757238" cy="521970"/>
            <a:chOff x="589508" y="502453"/>
            <a:chExt cx="1009650" cy="695960"/>
          </a:xfrm>
        </p:grpSpPr>
        <p:sp>
          <p:nvSpPr>
            <p:cNvPr id="39" name="object 39"/>
            <p:cNvSpPr/>
            <p:nvPr/>
          </p:nvSpPr>
          <p:spPr>
            <a:xfrm>
              <a:off x="589508" y="502453"/>
              <a:ext cx="1009650" cy="695960"/>
            </a:xfrm>
            <a:custGeom>
              <a:avLst/>
              <a:gdLst/>
              <a:ahLst/>
              <a:cxnLst/>
              <a:rect l="l" t="t" r="r" b="b"/>
              <a:pathLst>
                <a:path w="1009650" h="695960">
                  <a:moveTo>
                    <a:pt x="1005497" y="0"/>
                  </a:moveTo>
                  <a:lnTo>
                    <a:pt x="323240" y="0"/>
                  </a:lnTo>
                  <a:lnTo>
                    <a:pt x="320141" y="1917"/>
                  </a:lnTo>
                  <a:lnTo>
                    <a:pt x="0" y="687895"/>
                  </a:lnTo>
                  <a:lnTo>
                    <a:pt x="6870" y="695375"/>
                  </a:lnTo>
                  <a:lnTo>
                    <a:pt x="1007122" y="331660"/>
                  </a:lnTo>
                  <a:lnTo>
                    <a:pt x="1009408" y="328345"/>
                  </a:lnTo>
                  <a:lnTo>
                    <a:pt x="1009408" y="3886"/>
                  </a:lnTo>
                  <a:lnTo>
                    <a:pt x="1005497" y="0"/>
                  </a:lnTo>
                  <a:close/>
                </a:path>
              </a:pathLst>
            </a:custGeom>
            <a:solidFill>
              <a:srgbClr val="F93447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0" name="object 40"/>
            <p:cNvSpPr/>
            <p:nvPr/>
          </p:nvSpPr>
          <p:spPr>
            <a:xfrm>
              <a:off x="926122" y="519912"/>
              <a:ext cx="653415" cy="297180"/>
            </a:xfrm>
            <a:custGeom>
              <a:avLst/>
              <a:gdLst/>
              <a:ahLst/>
              <a:cxnLst/>
              <a:rect l="l" t="t" r="r" b="b"/>
              <a:pathLst>
                <a:path w="653415" h="297180">
                  <a:moveTo>
                    <a:pt x="43078" y="50495"/>
                  </a:moveTo>
                  <a:lnTo>
                    <a:pt x="29159" y="50495"/>
                  </a:lnTo>
                  <a:lnTo>
                    <a:pt x="29159" y="87604"/>
                  </a:lnTo>
                  <a:lnTo>
                    <a:pt x="43078" y="87604"/>
                  </a:lnTo>
                  <a:lnTo>
                    <a:pt x="43078" y="50495"/>
                  </a:lnTo>
                  <a:close/>
                </a:path>
                <a:path w="653415" h="297180">
                  <a:moveTo>
                    <a:pt x="43078" y="1028"/>
                  </a:moveTo>
                  <a:lnTo>
                    <a:pt x="29159" y="1028"/>
                  </a:lnTo>
                  <a:lnTo>
                    <a:pt x="29159" y="38100"/>
                  </a:lnTo>
                  <a:lnTo>
                    <a:pt x="13652" y="38100"/>
                  </a:lnTo>
                  <a:lnTo>
                    <a:pt x="13652" y="1028"/>
                  </a:lnTo>
                  <a:lnTo>
                    <a:pt x="0" y="1028"/>
                  </a:lnTo>
                  <a:lnTo>
                    <a:pt x="0" y="87591"/>
                  </a:lnTo>
                  <a:lnTo>
                    <a:pt x="13652" y="87591"/>
                  </a:lnTo>
                  <a:lnTo>
                    <a:pt x="13652" y="50482"/>
                  </a:lnTo>
                  <a:lnTo>
                    <a:pt x="43078" y="50482"/>
                  </a:lnTo>
                  <a:lnTo>
                    <a:pt x="43078" y="38100"/>
                  </a:lnTo>
                  <a:lnTo>
                    <a:pt x="43078" y="1028"/>
                  </a:lnTo>
                  <a:close/>
                </a:path>
                <a:path w="653415" h="297180">
                  <a:moveTo>
                    <a:pt x="99555" y="87604"/>
                  </a:moveTo>
                  <a:lnTo>
                    <a:pt x="97015" y="71932"/>
                  </a:lnTo>
                  <a:lnTo>
                    <a:pt x="95135" y="60172"/>
                  </a:lnTo>
                  <a:lnTo>
                    <a:pt x="88099" y="16370"/>
                  </a:lnTo>
                  <a:lnTo>
                    <a:pt x="74942" y="16370"/>
                  </a:lnTo>
                  <a:lnTo>
                    <a:pt x="81521" y="60159"/>
                  </a:lnTo>
                  <a:lnTo>
                    <a:pt x="68376" y="60159"/>
                  </a:lnTo>
                  <a:lnTo>
                    <a:pt x="74942" y="16357"/>
                  </a:lnTo>
                  <a:lnTo>
                    <a:pt x="88099" y="16357"/>
                  </a:lnTo>
                  <a:lnTo>
                    <a:pt x="85623" y="1028"/>
                  </a:lnTo>
                  <a:lnTo>
                    <a:pt x="65633" y="1028"/>
                  </a:lnTo>
                  <a:lnTo>
                    <a:pt x="51714" y="87591"/>
                  </a:lnTo>
                  <a:lnTo>
                    <a:pt x="64262" y="87591"/>
                  </a:lnTo>
                  <a:lnTo>
                    <a:pt x="66636" y="71932"/>
                  </a:lnTo>
                  <a:lnTo>
                    <a:pt x="83426" y="71932"/>
                  </a:lnTo>
                  <a:lnTo>
                    <a:pt x="85750" y="87604"/>
                  </a:lnTo>
                  <a:lnTo>
                    <a:pt x="99555" y="87604"/>
                  </a:lnTo>
                  <a:close/>
                </a:path>
                <a:path w="653415" h="297180">
                  <a:moveTo>
                    <a:pt x="157175" y="75526"/>
                  </a:moveTo>
                  <a:lnTo>
                    <a:pt x="151231" y="75526"/>
                  </a:lnTo>
                  <a:lnTo>
                    <a:pt x="151231" y="75260"/>
                  </a:lnTo>
                  <a:lnTo>
                    <a:pt x="151244" y="1041"/>
                  </a:lnTo>
                  <a:lnTo>
                    <a:pt x="137325" y="1041"/>
                  </a:lnTo>
                  <a:lnTo>
                    <a:pt x="137325" y="75247"/>
                  </a:lnTo>
                  <a:lnTo>
                    <a:pt x="121805" y="75247"/>
                  </a:lnTo>
                  <a:lnTo>
                    <a:pt x="121805" y="1028"/>
                  </a:lnTo>
                  <a:lnTo>
                    <a:pt x="108127" y="1028"/>
                  </a:lnTo>
                  <a:lnTo>
                    <a:pt x="108127" y="87591"/>
                  </a:lnTo>
                  <a:lnTo>
                    <a:pt x="143891" y="87591"/>
                  </a:lnTo>
                  <a:lnTo>
                    <a:pt x="143891" y="99250"/>
                  </a:lnTo>
                  <a:lnTo>
                    <a:pt x="157175" y="99250"/>
                  </a:lnTo>
                  <a:lnTo>
                    <a:pt x="157175" y="75526"/>
                  </a:lnTo>
                  <a:close/>
                </a:path>
                <a:path w="653415" h="297180">
                  <a:moveTo>
                    <a:pt x="209854" y="26644"/>
                  </a:moveTo>
                  <a:lnTo>
                    <a:pt x="197637" y="26644"/>
                  </a:lnTo>
                  <a:lnTo>
                    <a:pt x="197637" y="87604"/>
                  </a:lnTo>
                  <a:lnTo>
                    <a:pt x="209854" y="87604"/>
                  </a:lnTo>
                  <a:lnTo>
                    <a:pt x="209854" y="26644"/>
                  </a:lnTo>
                  <a:close/>
                </a:path>
                <a:path w="653415" h="297180">
                  <a:moveTo>
                    <a:pt x="209854" y="1028"/>
                  </a:moveTo>
                  <a:lnTo>
                    <a:pt x="194868" y="1028"/>
                  </a:lnTo>
                  <a:lnTo>
                    <a:pt x="183692" y="36766"/>
                  </a:lnTo>
                  <a:lnTo>
                    <a:pt x="178752" y="55841"/>
                  </a:lnTo>
                  <a:lnTo>
                    <a:pt x="178739" y="1028"/>
                  </a:lnTo>
                  <a:lnTo>
                    <a:pt x="166547" y="1028"/>
                  </a:lnTo>
                  <a:lnTo>
                    <a:pt x="166547" y="87591"/>
                  </a:lnTo>
                  <a:lnTo>
                    <a:pt x="180594" y="87591"/>
                  </a:lnTo>
                  <a:lnTo>
                    <a:pt x="189712" y="55841"/>
                  </a:lnTo>
                  <a:lnTo>
                    <a:pt x="191985" y="47904"/>
                  </a:lnTo>
                  <a:lnTo>
                    <a:pt x="197637" y="26631"/>
                  </a:lnTo>
                  <a:lnTo>
                    <a:pt x="209854" y="26631"/>
                  </a:lnTo>
                  <a:lnTo>
                    <a:pt x="209854" y="1028"/>
                  </a:lnTo>
                  <a:close/>
                </a:path>
                <a:path w="653415" h="297180">
                  <a:moveTo>
                    <a:pt x="261467" y="7937"/>
                  </a:moveTo>
                  <a:lnTo>
                    <a:pt x="254127" y="0"/>
                  </a:lnTo>
                  <a:lnTo>
                    <a:pt x="247751" y="0"/>
                  </a:lnTo>
                  <a:lnTo>
                    <a:pt x="247751" y="14732"/>
                  </a:lnTo>
                  <a:lnTo>
                    <a:pt x="247751" y="73888"/>
                  </a:lnTo>
                  <a:lnTo>
                    <a:pt x="245097" y="76212"/>
                  </a:lnTo>
                  <a:lnTo>
                    <a:pt x="236397" y="76212"/>
                  </a:lnTo>
                  <a:lnTo>
                    <a:pt x="233654" y="73888"/>
                  </a:lnTo>
                  <a:lnTo>
                    <a:pt x="233654" y="14732"/>
                  </a:lnTo>
                  <a:lnTo>
                    <a:pt x="236397" y="12382"/>
                  </a:lnTo>
                  <a:lnTo>
                    <a:pt x="245071" y="12382"/>
                  </a:lnTo>
                  <a:lnTo>
                    <a:pt x="247751" y="14732"/>
                  </a:lnTo>
                  <a:lnTo>
                    <a:pt x="247751" y="0"/>
                  </a:lnTo>
                  <a:lnTo>
                    <a:pt x="227342" y="0"/>
                  </a:lnTo>
                  <a:lnTo>
                    <a:pt x="219964" y="7937"/>
                  </a:lnTo>
                  <a:lnTo>
                    <a:pt x="219964" y="80670"/>
                  </a:lnTo>
                  <a:lnTo>
                    <a:pt x="227342" y="88620"/>
                  </a:lnTo>
                  <a:lnTo>
                    <a:pt x="254127" y="88620"/>
                  </a:lnTo>
                  <a:lnTo>
                    <a:pt x="261467" y="80670"/>
                  </a:lnTo>
                  <a:lnTo>
                    <a:pt x="261467" y="76212"/>
                  </a:lnTo>
                  <a:lnTo>
                    <a:pt x="261442" y="12382"/>
                  </a:lnTo>
                  <a:lnTo>
                    <a:pt x="261467" y="7937"/>
                  </a:lnTo>
                  <a:close/>
                </a:path>
                <a:path w="653415" h="297180">
                  <a:moveTo>
                    <a:pt x="314718" y="50495"/>
                  </a:moveTo>
                  <a:lnTo>
                    <a:pt x="300812" y="50495"/>
                  </a:lnTo>
                  <a:lnTo>
                    <a:pt x="300812" y="87604"/>
                  </a:lnTo>
                  <a:lnTo>
                    <a:pt x="314718" y="87604"/>
                  </a:lnTo>
                  <a:lnTo>
                    <a:pt x="314718" y="50495"/>
                  </a:lnTo>
                  <a:close/>
                </a:path>
                <a:path w="653415" h="297180">
                  <a:moveTo>
                    <a:pt x="314718" y="1028"/>
                  </a:moveTo>
                  <a:lnTo>
                    <a:pt x="300812" y="1028"/>
                  </a:lnTo>
                  <a:lnTo>
                    <a:pt x="300812" y="38100"/>
                  </a:lnTo>
                  <a:lnTo>
                    <a:pt x="285292" y="38100"/>
                  </a:lnTo>
                  <a:lnTo>
                    <a:pt x="285292" y="1028"/>
                  </a:lnTo>
                  <a:lnTo>
                    <a:pt x="271678" y="1028"/>
                  </a:lnTo>
                  <a:lnTo>
                    <a:pt x="271678" y="87591"/>
                  </a:lnTo>
                  <a:lnTo>
                    <a:pt x="285292" y="87591"/>
                  </a:lnTo>
                  <a:lnTo>
                    <a:pt x="285292" y="50482"/>
                  </a:lnTo>
                  <a:lnTo>
                    <a:pt x="314693" y="50482"/>
                  </a:lnTo>
                  <a:lnTo>
                    <a:pt x="314693" y="38100"/>
                  </a:lnTo>
                  <a:lnTo>
                    <a:pt x="314718" y="1028"/>
                  </a:lnTo>
                  <a:close/>
                </a:path>
                <a:path w="653415" h="297180">
                  <a:moveTo>
                    <a:pt x="328256" y="117360"/>
                  </a:moveTo>
                  <a:lnTo>
                    <a:pt x="328244" y="104978"/>
                  </a:lnTo>
                  <a:lnTo>
                    <a:pt x="285153" y="104978"/>
                  </a:lnTo>
                  <a:lnTo>
                    <a:pt x="285153" y="191604"/>
                  </a:lnTo>
                  <a:lnTo>
                    <a:pt x="298780" y="191604"/>
                  </a:lnTo>
                  <a:lnTo>
                    <a:pt x="298780" y="117360"/>
                  </a:lnTo>
                  <a:lnTo>
                    <a:pt x="314312" y="117360"/>
                  </a:lnTo>
                  <a:lnTo>
                    <a:pt x="314312" y="191604"/>
                  </a:lnTo>
                  <a:lnTo>
                    <a:pt x="328256" y="191604"/>
                  </a:lnTo>
                  <a:lnTo>
                    <a:pt x="328256" y="117360"/>
                  </a:lnTo>
                  <a:close/>
                </a:path>
                <a:path w="653415" h="297180">
                  <a:moveTo>
                    <a:pt x="371386" y="87604"/>
                  </a:moveTo>
                  <a:lnTo>
                    <a:pt x="368846" y="71932"/>
                  </a:lnTo>
                  <a:lnTo>
                    <a:pt x="366953" y="60159"/>
                  </a:lnTo>
                  <a:lnTo>
                    <a:pt x="359892" y="16370"/>
                  </a:lnTo>
                  <a:lnTo>
                    <a:pt x="346760" y="16370"/>
                  </a:lnTo>
                  <a:lnTo>
                    <a:pt x="353339" y="60159"/>
                  </a:lnTo>
                  <a:lnTo>
                    <a:pt x="340194" y="60159"/>
                  </a:lnTo>
                  <a:lnTo>
                    <a:pt x="346760" y="16357"/>
                  </a:lnTo>
                  <a:lnTo>
                    <a:pt x="359892" y="16357"/>
                  </a:lnTo>
                  <a:lnTo>
                    <a:pt x="357416" y="1028"/>
                  </a:lnTo>
                  <a:lnTo>
                    <a:pt x="337451" y="1028"/>
                  </a:lnTo>
                  <a:lnTo>
                    <a:pt x="323519" y="87591"/>
                  </a:lnTo>
                  <a:lnTo>
                    <a:pt x="336054" y="87591"/>
                  </a:lnTo>
                  <a:lnTo>
                    <a:pt x="338467" y="71932"/>
                  </a:lnTo>
                  <a:lnTo>
                    <a:pt x="355193" y="71932"/>
                  </a:lnTo>
                  <a:lnTo>
                    <a:pt x="357581" y="87604"/>
                  </a:lnTo>
                  <a:lnTo>
                    <a:pt x="371386" y="87604"/>
                  </a:lnTo>
                  <a:close/>
                </a:path>
                <a:path w="653415" h="297180">
                  <a:moveTo>
                    <a:pt x="379564" y="117360"/>
                  </a:moveTo>
                  <a:lnTo>
                    <a:pt x="379552" y="112522"/>
                  </a:lnTo>
                  <a:lnTo>
                    <a:pt x="372884" y="104978"/>
                  </a:lnTo>
                  <a:lnTo>
                    <a:pt x="365925" y="104978"/>
                  </a:lnTo>
                  <a:lnTo>
                    <a:pt x="365925" y="119329"/>
                  </a:lnTo>
                  <a:lnTo>
                    <a:pt x="365925" y="144703"/>
                  </a:lnTo>
                  <a:lnTo>
                    <a:pt x="363562" y="146659"/>
                  </a:lnTo>
                  <a:lnTo>
                    <a:pt x="352767" y="146659"/>
                  </a:lnTo>
                  <a:lnTo>
                    <a:pt x="352767" y="117360"/>
                  </a:lnTo>
                  <a:lnTo>
                    <a:pt x="363562" y="117360"/>
                  </a:lnTo>
                  <a:lnTo>
                    <a:pt x="365925" y="119329"/>
                  </a:lnTo>
                  <a:lnTo>
                    <a:pt x="365925" y="104978"/>
                  </a:lnTo>
                  <a:lnTo>
                    <a:pt x="339115" y="104978"/>
                  </a:lnTo>
                  <a:lnTo>
                    <a:pt x="339115" y="191604"/>
                  </a:lnTo>
                  <a:lnTo>
                    <a:pt x="352767" y="191604"/>
                  </a:lnTo>
                  <a:lnTo>
                    <a:pt x="352767" y="159067"/>
                  </a:lnTo>
                  <a:lnTo>
                    <a:pt x="372884" y="159067"/>
                  </a:lnTo>
                  <a:lnTo>
                    <a:pt x="379552" y="151498"/>
                  </a:lnTo>
                  <a:lnTo>
                    <a:pt x="379552" y="146659"/>
                  </a:lnTo>
                  <a:lnTo>
                    <a:pt x="379564" y="117360"/>
                  </a:lnTo>
                  <a:close/>
                </a:path>
                <a:path w="653415" h="297180">
                  <a:moveTo>
                    <a:pt x="394525" y="216446"/>
                  </a:moveTo>
                  <a:lnTo>
                    <a:pt x="387858" y="208927"/>
                  </a:lnTo>
                  <a:lnTo>
                    <a:pt x="354076" y="208927"/>
                  </a:lnTo>
                  <a:lnTo>
                    <a:pt x="354076" y="295541"/>
                  </a:lnTo>
                  <a:lnTo>
                    <a:pt x="367715" y="295541"/>
                  </a:lnTo>
                  <a:lnTo>
                    <a:pt x="367715" y="263017"/>
                  </a:lnTo>
                  <a:lnTo>
                    <a:pt x="387858" y="263017"/>
                  </a:lnTo>
                  <a:lnTo>
                    <a:pt x="394525" y="255498"/>
                  </a:lnTo>
                  <a:lnTo>
                    <a:pt x="394525" y="250634"/>
                  </a:lnTo>
                  <a:lnTo>
                    <a:pt x="367715" y="250634"/>
                  </a:lnTo>
                  <a:lnTo>
                    <a:pt x="367715" y="221297"/>
                  </a:lnTo>
                  <a:lnTo>
                    <a:pt x="378536" y="221297"/>
                  </a:lnTo>
                  <a:lnTo>
                    <a:pt x="380898" y="223266"/>
                  </a:lnTo>
                  <a:lnTo>
                    <a:pt x="380898" y="248640"/>
                  </a:lnTo>
                  <a:lnTo>
                    <a:pt x="378536" y="250621"/>
                  </a:lnTo>
                  <a:lnTo>
                    <a:pt x="394512" y="250621"/>
                  </a:lnTo>
                  <a:lnTo>
                    <a:pt x="394512" y="221297"/>
                  </a:lnTo>
                  <a:lnTo>
                    <a:pt x="394525" y="216446"/>
                  </a:lnTo>
                  <a:close/>
                </a:path>
                <a:path w="653415" h="297180">
                  <a:moveTo>
                    <a:pt x="427736" y="13385"/>
                  </a:moveTo>
                  <a:lnTo>
                    <a:pt x="413791" y="13385"/>
                  </a:lnTo>
                  <a:lnTo>
                    <a:pt x="413791" y="87604"/>
                  </a:lnTo>
                  <a:lnTo>
                    <a:pt x="427736" y="87604"/>
                  </a:lnTo>
                  <a:lnTo>
                    <a:pt x="427736" y="13385"/>
                  </a:lnTo>
                  <a:close/>
                </a:path>
                <a:path w="653415" h="297180">
                  <a:moveTo>
                    <a:pt x="427736" y="1028"/>
                  </a:moveTo>
                  <a:lnTo>
                    <a:pt x="389166" y="1028"/>
                  </a:lnTo>
                  <a:lnTo>
                    <a:pt x="386588" y="74485"/>
                  </a:lnTo>
                  <a:lnTo>
                    <a:pt x="384657" y="75374"/>
                  </a:lnTo>
                  <a:lnTo>
                    <a:pt x="378472" y="75374"/>
                  </a:lnTo>
                  <a:lnTo>
                    <a:pt x="378472" y="87718"/>
                  </a:lnTo>
                  <a:lnTo>
                    <a:pt x="394258" y="87718"/>
                  </a:lnTo>
                  <a:lnTo>
                    <a:pt x="399910" y="81521"/>
                  </a:lnTo>
                  <a:lnTo>
                    <a:pt x="401942" y="13373"/>
                  </a:lnTo>
                  <a:lnTo>
                    <a:pt x="427736" y="13373"/>
                  </a:lnTo>
                  <a:lnTo>
                    <a:pt x="427736" y="1028"/>
                  </a:lnTo>
                  <a:close/>
                </a:path>
                <a:path w="653415" h="297180">
                  <a:moveTo>
                    <a:pt x="429348" y="111874"/>
                  </a:moveTo>
                  <a:lnTo>
                    <a:pt x="422021" y="104000"/>
                  </a:lnTo>
                  <a:lnTo>
                    <a:pt x="395198" y="104000"/>
                  </a:lnTo>
                  <a:lnTo>
                    <a:pt x="387858" y="111874"/>
                  </a:lnTo>
                  <a:lnTo>
                    <a:pt x="387858" y="184670"/>
                  </a:lnTo>
                  <a:lnTo>
                    <a:pt x="395198" y="192557"/>
                  </a:lnTo>
                  <a:lnTo>
                    <a:pt x="422021" y="192557"/>
                  </a:lnTo>
                  <a:lnTo>
                    <a:pt x="429348" y="184670"/>
                  </a:lnTo>
                  <a:lnTo>
                    <a:pt x="429348" y="180213"/>
                  </a:lnTo>
                  <a:lnTo>
                    <a:pt x="429336" y="116332"/>
                  </a:lnTo>
                  <a:lnTo>
                    <a:pt x="412965" y="116332"/>
                  </a:lnTo>
                  <a:lnTo>
                    <a:pt x="415709" y="118681"/>
                  </a:lnTo>
                  <a:lnTo>
                    <a:pt x="415709" y="177863"/>
                  </a:lnTo>
                  <a:lnTo>
                    <a:pt x="412978" y="180213"/>
                  </a:lnTo>
                  <a:lnTo>
                    <a:pt x="404253" y="180213"/>
                  </a:lnTo>
                  <a:lnTo>
                    <a:pt x="401548" y="177876"/>
                  </a:lnTo>
                  <a:lnTo>
                    <a:pt x="401548" y="118668"/>
                  </a:lnTo>
                  <a:lnTo>
                    <a:pt x="404253" y="116319"/>
                  </a:lnTo>
                  <a:lnTo>
                    <a:pt x="429348" y="116319"/>
                  </a:lnTo>
                  <a:lnTo>
                    <a:pt x="429348" y="111874"/>
                  </a:lnTo>
                  <a:close/>
                </a:path>
                <a:path w="653415" h="297180">
                  <a:moveTo>
                    <a:pt x="444334" y="215887"/>
                  </a:moveTo>
                  <a:lnTo>
                    <a:pt x="437019" y="207949"/>
                  </a:lnTo>
                  <a:lnTo>
                    <a:pt x="430695" y="207949"/>
                  </a:lnTo>
                  <a:lnTo>
                    <a:pt x="430695" y="222681"/>
                  </a:lnTo>
                  <a:lnTo>
                    <a:pt x="430695" y="281863"/>
                  </a:lnTo>
                  <a:lnTo>
                    <a:pt x="427977" y="284162"/>
                  </a:lnTo>
                  <a:lnTo>
                    <a:pt x="419277" y="284162"/>
                  </a:lnTo>
                  <a:lnTo>
                    <a:pt x="416509" y="281863"/>
                  </a:lnTo>
                  <a:lnTo>
                    <a:pt x="416509" y="222681"/>
                  </a:lnTo>
                  <a:lnTo>
                    <a:pt x="419277" y="220268"/>
                  </a:lnTo>
                  <a:lnTo>
                    <a:pt x="427977" y="220268"/>
                  </a:lnTo>
                  <a:lnTo>
                    <a:pt x="430695" y="222681"/>
                  </a:lnTo>
                  <a:lnTo>
                    <a:pt x="430695" y="207949"/>
                  </a:lnTo>
                  <a:lnTo>
                    <a:pt x="410171" y="207949"/>
                  </a:lnTo>
                  <a:lnTo>
                    <a:pt x="402894" y="215887"/>
                  </a:lnTo>
                  <a:lnTo>
                    <a:pt x="402894" y="288632"/>
                  </a:lnTo>
                  <a:lnTo>
                    <a:pt x="410171" y="296557"/>
                  </a:lnTo>
                  <a:lnTo>
                    <a:pt x="437019" y="296557"/>
                  </a:lnTo>
                  <a:lnTo>
                    <a:pt x="444334" y="288632"/>
                  </a:lnTo>
                  <a:lnTo>
                    <a:pt x="444334" y="284162"/>
                  </a:lnTo>
                  <a:lnTo>
                    <a:pt x="444334" y="220268"/>
                  </a:lnTo>
                  <a:lnTo>
                    <a:pt x="444334" y="215887"/>
                  </a:lnTo>
                  <a:close/>
                </a:path>
                <a:path w="653415" h="297180">
                  <a:moveTo>
                    <a:pt x="476821" y="104978"/>
                  </a:moveTo>
                  <a:lnTo>
                    <a:pt x="439559" y="104978"/>
                  </a:lnTo>
                  <a:lnTo>
                    <a:pt x="439559" y="191604"/>
                  </a:lnTo>
                  <a:lnTo>
                    <a:pt x="476821" y="191604"/>
                  </a:lnTo>
                  <a:lnTo>
                    <a:pt x="476821" y="179222"/>
                  </a:lnTo>
                  <a:lnTo>
                    <a:pt x="453199" y="179222"/>
                  </a:lnTo>
                  <a:lnTo>
                    <a:pt x="453199" y="153847"/>
                  </a:lnTo>
                  <a:lnTo>
                    <a:pt x="471957" y="153847"/>
                  </a:lnTo>
                  <a:lnTo>
                    <a:pt x="471957" y="141490"/>
                  </a:lnTo>
                  <a:lnTo>
                    <a:pt x="453199" y="141490"/>
                  </a:lnTo>
                  <a:lnTo>
                    <a:pt x="453199" y="117360"/>
                  </a:lnTo>
                  <a:lnTo>
                    <a:pt x="476821" y="117360"/>
                  </a:lnTo>
                  <a:lnTo>
                    <a:pt x="476821" y="104978"/>
                  </a:lnTo>
                  <a:close/>
                </a:path>
                <a:path w="653415" h="297180">
                  <a:moveTo>
                    <a:pt x="479272" y="41109"/>
                  </a:moveTo>
                  <a:lnTo>
                    <a:pt x="472579" y="33591"/>
                  </a:lnTo>
                  <a:lnTo>
                    <a:pt x="452462" y="33591"/>
                  </a:lnTo>
                  <a:lnTo>
                    <a:pt x="452462" y="1028"/>
                  </a:lnTo>
                  <a:lnTo>
                    <a:pt x="438835" y="1028"/>
                  </a:lnTo>
                  <a:lnTo>
                    <a:pt x="438835" y="87591"/>
                  </a:lnTo>
                  <a:lnTo>
                    <a:pt x="472579" y="87591"/>
                  </a:lnTo>
                  <a:lnTo>
                    <a:pt x="479272" y="80111"/>
                  </a:lnTo>
                  <a:lnTo>
                    <a:pt x="479272" y="75247"/>
                  </a:lnTo>
                  <a:lnTo>
                    <a:pt x="479247" y="45961"/>
                  </a:lnTo>
                  <a:lnTo>
                    <a:pt x="463232" y="45961"/>
                  </a:lnTo>
                  <a:lnTo>
                    <a:pt x="465683" y="47917"/>
                  </a:lnTo>
                  <a:lnTo>
                    <a:pt x="465683" y="73291"/>
                  </a:lnTo>
                  <a:lnTo>
                    <a:pt x="463245" y="75247"/>
                  </a:lnTo>
                  <a:lnTo>
                    <a:pt x="452462" y="75247"/>
                  </a:lnTo>
                  <a:lnTo>
                    <a:pt x="452462" y="45948"/>
                  </a:lnTo>
                  <a:lnTo>
                    <a:pt x="479272" y="45948"/>
                  </a:lnTo>
                  <a:lnTo>
                    <a:pt x="479272" y="41109"/>
                  </a:lnTo>
                  <a:close/>
                </a:path>
                <a:path w="653415" h="297180">
                  <a:moveTo>
                    <a:pt x="494499" y="215887"/>
                  </a:moveTo>
                  <a:lnTo>
                    <a:pt x="487540" y="207949"/>
                  </a:lnTo>
                  <a:lnTo>
                    <a:pt x="460717" y="207949"/>
                  </a:lnTo>
                  <a:lnTo>
                    <a:pt x="453771" y="215887"/>
                  </a:lnTo>
                  <a:lnTo>
                    <a:pt x="453771" y="288632"/>
                  </a:lnTo>
                  <a:lnTo>
                    <a:pt x="460717" y="296557"/>
                  </a:lnTo>
                  <a:lnTo>
                    <a:pt x="487540" y="296557"/>
                  </a:lnTo>
                  <a:lnTo>
                    <a:pt x="494499" y="288632"/>
                  </a:lnTo>
                  <a:lnTo>
                    <a:pt x="494499" y="284048"/>
                  </a:lnTo>
                  <a:lnTo>
                    <a:pt x="494499" y="263245"/>
                  </a:lnTo>
                  <a:lnTo>
                    <a:pt x="481558" y="263245"/>
                  </a:lnTo>
                  <a:lnTo>
                    <a:pt x="481558" y="281863"/>
                  </a:lnTo>
                  <a:lnTo>
                    <a:pt x="478840" y="284048"/>
                  </a:lnTo>
                  <a:lnTo>
                    <a:pt x="470204" y="284048"/>
                  </a:lnTo>
                  <a:lnTo>
                    <a:pt x="467461" y="281863"/>
                  </a:lnTo>
                  <a:lnTo>
                    <a:pt x="467461" y="222681"/>
                  </a:lnTo>
                  <a:lnTo>
                    <a:pt x="470204" y="220268"/>
                  </a:lnTo>
                  <a:lnTo>
                    <a:pt x="478828" y="220268"/>
                  </a:lnTo>
                  <a:lnTo>
                    <a:pt x="481545" y="222681"/>
                  </a:lnTo>
                  <a:lnTo>
                    <a:pt x="481545" y="238112"/>
                  </a:lnTo>
                  <a:lnTo>
                    <a:pt x="494499" y="238112"/>
                  </a:lnTo>
                  <a:lnTo>
                    <a:pt x="494499" y="220268"/>
                  </a:lnTo>
                  <a:lnTo>
                    <a:pt x="494499" y="215887"/>
                  </a:lnTo>
                  <a:close/>
                </a:path>
                <a:path w="653415" h="297180">
                  <a:moveTo>
                    <a:pt x="531787" y="104978"/>
                  </a:moveTo>
                  <a:lnTo>
                    <a:pt x="518109" y="104978"/>
                  </a:lnTo>
                  <a:lnTo>
                    <a:pt x="500265" y="142697"/>
                  </a:lnTo>
                  <a:lnTo>
                    <a:pt x="500253" y="104978"/>
                  </a:lnTo>
                  <a:lnTo>
                    <a:pt x="486600" y="104978"/>
                  </a:lnTo>
                  <a:lnTo>
                    <a:pt x="486600" y="191604"/>
                  </a:lnTo>
                  <a:lnTo>
                    <a:pt x="500253" y="191604"/>
                  </a:lnTo>
                  <a:lnTo>
                    <a:pt x="500253" y="165011"/>
                  </a:lnTo>
                  <a:lnTo>
                    <a:pt x="504469" y="157048"/>
                  </a:lnTo>
                  <a:lnTo>
                    <a:pt x="517791" y="191604"/>
                  </a:lnTo>
                  <a:lnTo>
                    <a:pt x="531787" y="191604"/>
                  </a:lnTo>
                  <a:lnTo>
                    <a:pt x="518109" y="157048"/>
                  </a:lnTo>
                  <a:lnTo>
                    <a:pt x="512787" y="143611"/>
                  </a:lnTo>
                  <a:lnTo>
                    <a:pt x="513245" y="142697"/>
                  </a:lnTo>
                  <a:lnTo>
                    <a:pt x="531787" y="104978"/>
                  </a:lnTo>
                  <a:close/>
                </a:path>
                <a:path w="653415" h="297180">
                  <a:moveTo>
                    <a:pt x="532104" y="50495"/>
                  </a:moveTo>
                  <a:lnTo>
                    <a:pt x="518185" y="50495"/>
                  </a:lnTo>
                  <a:lnTo>
                    <a:pt x="518185" y="87604"/>
                  </a:lnTo>
                  <a:lnTo>
                    <a:pt x="532104" y="87604"/>
                  </a:lnTo>
                  <a:lnTo>
                    <a:pt x="532104" y="50495"/>
                  </a:lnTo>
                  <a:close/>
                </a:path>
                <a:path w="653415" h="297180">
                  <a:moveTo>
                    <a:pt x="532104" y="1028"/>
                  </a:moveTo>
                  <a:lnTo>
                    <a:pt x="518185" y="1028"/>
                  </a:lnTo>
                  <a:lnTo>
                    <a:pt x="518185" y="38100"/>
                  </a:lnTo>
                  <a:lnTo>
                    <a:pt x="502615" y="38100"/>
                  </a:lnTo>
                  <a:lnTo>
                    <a:pt x="502615" y="1028"/>
                  </a:lnTo>
                  <a:lnTo>
                    <a:pt x="489000" y="1028"/>
                  </a:lnTo>
                  <a:lnTo>
                    <a:pt x="489000" y="87591"/>
                  </a:lnTo>
                  <a:lnTo>
                    <a:pt x="502615" y="87591"/>
                  </a:lnTo>
                  <a:lnTo>
                    <a:pt x="502615" y="50482"/>
                  </a:lnTo>
                  <a:lnTo>
                    <a:pt x="532079" y="50482"/>
                  </a:lnTo>
                  <a:lnTo>
                    <a:pt x="532079" y="38100"/>
                  </a:lnTo>
                  <a:lnTo>
                    <a:pt x="532104" y="1028"/>
                  </a:lnTo>
                  <a:close/>
                </a:path>
                <a:path w="653415" h="297180">
                  <a:moveTo>
                    <a:pt x="544436" y="263245"/>
                  </a:moveTo>
                  <a:lnTo>
                    <a:pt x="531507" y="263245"/>
                  </a:lnTo>
                  <a:lnTo>
                    <a:pt x="531507" y="281863"/>
                  </a:lnTo>
                  <a:lnTo>
                    <a:pt x="528789" y="284048"/>
                  </a:lnTo>
                  <a:lnTo>
                    <a:pt x="520115" y="284048"/>
                  </a:lnTo>
                  <a:lnTo>
                    <a:pt x="517334" y="281863"/>
                  </a:lnTo>
                  <a:lnTo>
                    <a:pt x="517334" y="222681"/>
                  </a:lnTo>
                  <a:lnTo>
                    <a:pt x="520115" y="220268"/>
                  </a:lnTo>
                  <a:lnTo>
                    <a:pt x="528777" y="220268"/>
                  </a:lnTo>
                  <a:lnTo>
                    <a:pt x="531495" y="222681"/>
                  </a:lnTo>
                  <a:lnTo>
                    <a:pt x="531495" y="238112"/>
                  </a:lnTo>
                  <a:lnTo>
                    <a:pt x="544423" y="238112"/>
                  </a:lnTo>
                  <a:lnTo>
                    <a:pt x="544423" y="220268"/>
                  </a:lnTo>
                  <a:lnTo>
                    <a:pt x="544423" y="215887"/>
                  </a:lnTo>
                  <a:lnTo>
                    <a:pt x="537489" y="207949"/>
                  </a:lnTo>
                  <a:lnTo>
                    <a:pt x="510641" y="207949"/>
                  </a:lnTo>
                  <a:lnTo>
                    <a:pt x="503720" y="215887"/>
                  </a:lnTo>
                  <a:lnTo>
                    <a:pt x="503720" y="288632"/>
                  </a:lnTo>
                  <a:lnTo>
                    <a:pt x="510641" y="296557"/>
                  </a:lnTo>
                  <a:lnTo>
                    <a:pt x="537489" y="296557"/>
                  </a:lnTo>
                  <a:lnTo>
                    <a:pt x="544423" y="288632"/>
                  </a:lnTo>
                  <a:lnTo>
                    <a:pt x="544423" y="284048"/>
                  </a:lnTo>
                  <a:lnTo>
                    <a:pt x="544436" y="263245"/>
                  </a:lnTo>
                  <a:close/>
                </a:path>
                <a:path w="653415" h="297180">
                  <a:moveTo>
                    <a:pt x="580974" y="104978"/>
                  </a:moveTo>
                  <a:lnTo>
                    <a:pt x="538797" y="104978"/>
                  </a:lnTo>
                  <a:lnTo>
                    <a:pt x="538797" y="117360"/>
                  </a:lnTo>
                  <a:lnTo>
                    <a:pt x="552983" y="117360"/>
                  </a:lnTo>
                  <a:lnTo>
                    <a:pt x="552983" y="191604"/>
                  </a:lnTo>
                  <a:lnTo>
                    <a:pt x="566699" y="191604"/>
                  </a:lnTo>
                  <a:lnTo>
                    <a:pt x="566699" y="117360"/>
                  </a:lnTo>
                  <a:lnTo>
                    <a:pt x="580974" y="117360"/>
                  </a:lnTo>
                  <a:lnTo>
                    <a:pt x="580974" y="104978"/>
                  </a:lnTo>
                  <a:close/>
                </a:path>
                <a:path w="653415" h="297180">
                  <a:moveTo>
                    <a:pt x="583387" y="41109"/>
                  </a:moveTo>
                  <a:lnTo>
                    <a:pt x="576707" y="33591"/>
                  </a:lnTo>
                  <a:lnTo>
                    <a:pt x="556577" y="33591"/>
                  </a:lnTo>
                  <a:lnTo>
                    <a:pt x="556577" y="1028"/>
                  </a:lnTo>
                  <a:lnTo>
                    <a:pt x="542950" y="1028"/>
                  </a:lnTo>
                  <a:lnTo>
                    <a:pt x="542950" y="87591"/>
                  </a:lnTo>
                  <a:lnTo>
                    <a:pt x="576707" y="87591"/>
                  </a:lnTo>
                  <a:lnTo>
                    <a:pt x="583387" y="80111"/>
                  </a:lnTo>
                  <a:lnTo>
                    <a:pt x="583387" y="75247"/>
                  </a:lnTo>
                  <a:lnTo>
                    <a:pt x="583374" y="45961"/>
                  </a:lnTo>
                  <a:lnTo>
                    <a:pt x="567397" y="45961"/>
                  </a:lnTo>
                  <a:lnTo>
                    <a:pt x="569760" y="47917"/>
                  </a:lnTo>
                  <a:lnTo>
                    <a:pt x="569760" y="73291"/>
                  </a:lnTo>
                  <a:lnTo>
                    <a:pt x="567410" y="75247"/>
                  </a:lnTo>
                  <a:lnTo>
                    <a:pt x="556577" y="75247"/>
                  </a:lnTo>
                  <a:lnTo>
                    <a:pt x="556577" y="45948"/>
                  </a:lnTo>
                  <a:lnTo>
                    <a:pt x="583387" y="45948"/>
                  </a:lnTo>
                  <a:lnTo>
                    <a:pt x="583387" y="41109"/>
                  </a:lnTo>
                  <a:close/>
                </a:path>
                <a:path w="653415" h="297180">
                  <a:moveTo>
                    <a:pt x="597484" y="208927"/>
                  </a:moveTo>
                  <a:lnTo>
                    <a:pt x="582460" y="208927"/>
                  </a:lnTo>
                  <a:lnTo>
                    <a:pt x="571322" y="244690"/>
                  </a:lnTo>
                  <a:lnTo>
                    <a:pt x="566331" y="263740"/>
                  </a:lnTo>
                  <a:lnTo>
                    <a:pt x="566331" y="208927"/>
                  </a:lnTo>
                  <a:lnTo>
                    <a:pt x="554151" y="208927"/>
                  </a:lnTo>
                  <a:lnTo>
                    <a:pt x="554151" y="295541"/>
                  </a:lnTo>
                  <a:lnTo>
                    <a:pt x="568198" y="295541"/>
                  </a:lnTo>
                  <a:lnTo>
                    <a:pt x="577329" y="263740"/>
                  </a:lnTo>
                  <a:lnTo>
                    <a:pt x="579589" y="255828"/>
                  </a:lnTo>
                  <a:lnTo>
                    <a:pt x="585216" y="234530"/>
                  </a:lnTo>
                  <a:lnTo>
                    <a:pt x="585216" y="295541"/>
                  </a:lnTo>
                  <a:lnTo>
                    <a:pt x="597471" y="295541"/>
                  </a:lnTo>
                  <a:lnTo>
                    <a:pt x="597471" y="234492"/>
                  </a:lnTo>
                  <a:lnTo>
                    <a:pt x="585216" y="234492"/>
                  </a:lnTo>
                  <a:lnTo>
                    <a:pt x="597484" y="234480"/>
                  </a:lnTo>
                  <a:lnTo>
                    <a:pt x="597484" y="208927"/>
                  </a:lnTo>
                  <a:close/>
                </a:path>
                <a:path w="653415" h="297180">
                  <a:moveTo>
                    <a:pt x="604888" y="1054"/>
                  </a:moveTo>
                  <a:lnTo>
                    <a:pt x="591235" y="1054"/>
                  </a:lnTo>
                  <a:lnTo>
                    <a:pt x="591235" y="87604"/>
                  </a:lnTo>
                  <a:lnTo>
                    <a:pt x="604888" y="87604"/>
                  </a:lnTo>
                  <a:lnTo>
                    <a:pt x="604888" y="1054"/>
                  </a:lnTo>
                  <a:close/>
                </a:path>
                <a:path w="653415" h="297180">
                  <a:moveTo>
                    <a:pt x="630123" y="145059"/>
                  </a:moveTo>
                  <a:lnTo>
                    <a:pt x="623392" y="137515"/>
                  </a:lnTo>
                  <a:lnTo>
                    <a:pt x="616445" y="137515"/>
                  </a:lnTo>
                  <a:lnTo>
                    <a:pt x="616445" y="151866"/>
                  </a:lnTo>
                  <a:lnTo>
                    <a:pt x="616445" y="177241"/>
                  </a:lnTo>
                  <a:lnTo>
                    <a:pt x="614095" y="179222"/>
                  </a:lnTo>
                  <a:lnTo>
                    <a:pt x="603300" y="179222"/>
                  </a:lnTo>
                  <a:lnTo>
                    <a:pt x="603300" y="149898"/>
                  </a:lnTo>
                  <a:lnTo>
                    <a:pt x="614095" y="149898"/>
                  </a:lnTo>
                  <a:lnTo>
                    <a:pt x="616445" y="151866"/>
                  </a:lnTo>
                  <a:lnTo>
                    <a:pt x="616445" y="137515"/>
                  </a:lnTo>
                  <a:lnTo>
                    <a:pt x="603300" y="137515"/>
                  </a:lnTo>
                  <a:lnTo>
                    <a:pt x="603300" y="104978"/>
                  </a:lnTo>
                  <a:lnTo>
                    <a:pt x="589622" y="104978"/>
                  </a:lnTo>
                  <a:lnTo>
                    <a:pt x="589622" y="191604"/>
                  </a:lnTo>
                  <a:lnTo>
                    <a:pt x="623392" y="191604"/>
                  </a:lnTo>
                  <a:lnTo>
                    <a:pt x="630123" y="184048"/>
                  </a:lnTo>
                  <a:lnTo>
                    <a:pt x="630123" y="179222"/>
                  </a:lnTo>
                  <a:lnTo>
                    <a:pt x="630110" y="149898"/>
                  </a:lnTo>
                  <a:lnTo>
                    <a:pt x="630123" y="145059"/>
                  </a:lnTo>
                  <a:close/>
                </a:path>
                <a:path w="653415" h="297180">
                  <a:moveTo>
                    <a:pt x="651624" y="234492"/>
                  </a:moveTo>
                  <a:lnTo>
                    <a:pt x="639279" y="234492"/>
                  </a:lnTo>
                  <a:lnTo>
                    <a:pt x="639279" y="295541"/>
                  </a:lnTo>
                  <a:lnTo>
                    <a:pt x="651624" y="295541"/>
                  </a:lnTo>
                  <a:lnTo>
                    <a:pt x="651624" y="234492"/>
                  </a:lnTo>
                  <a:close/>
                </a:path>
                <a:path w="653415" h="297180">
                  <a:moveTo>
                    <a:pt x="651624" y="208927"/>
                  </a:moveTo>
                  <a:lnTo>
                    <a:pt x="636562" y="208927"/>
                  </a:lnTo>
                  <a:lnTo>
                    <a:pt x="625386" y="244690"/>
                  </a:lnTo>
                  <a:lnTo>
                    <a:pt x="620433" y="263740"/>
                  </a:lnTo>
                  <a:lnTo>
                    <a:pt x="620420" y="208927"/>
                  </a:lnTo>
                  <a:lnTo>
                    <a:pt x="608241" y="208927"/>
                  </a:lnTo>
                  <a:lnTo>
                    <a:pt x="608241" y="295541"/>
                  </a:lnTo>
                  <a:lnTo>
                    <a:pt x="622223" y="295541"/>
                  </a:lnTo>
                  <a:lnTo>
                    <a:pt x="631431" y="263740"/>
                  </a:lnTo>
                  <a:lnTo>
                    <a:pt x="633730" y="255828"/>
                  </a:lnTo>
                  <a:lnTo>
                    <a:pt x="639254" y="234480"/>
                  </a:lnTo>
                  <a:lnTo>
                    <a:pt x="651624" y="234480"/>
                  </a:lnTo>
                  <a:lnTo>
                    <a:pt x="651624" y="208927"/>
                  </a:lnTo>
                  <a:close/>
                </a:path>
                <a:path w="653415" h="297180">
                  <a:moveTo>
                    <a:pt x="651624" y="104978"/>
                  </a:moveTo>
                  <a:lnTo>
                    <a:pt x="637933" y="104978"/>
                  </a:lnTo>
                  <a:lnTo>
                    <a:pt x="637933" y="191604"/>
                  </a:lnTo>
                  <a:lnTo>
                    <a:pt x="651624" y="191604"/>
                  </a:lnTo>
                  <a:lnTo>
                    <a:pt x="651624" y="104978"/>
                  </a:lnTo>
                  <a:close/>
                </a:path>
                <a:path w="653415" h="297180">
                  <a:moveTo>
                    <a:pt x="653059" y="1028"/>
                  </a:moveTo>
                  <a:lnTo>
                    <a:pt x="615823" y="1028"/>
                  </a:lnTo>
                  <a:lnTo>
                    <a:pt x="615823" y="87591"/>
                  </a:lnTo>
                  <a:lnTo>
                    <a:pt x="653059" y="87591"/>
                  </a:lnTo>
                  <a:lnTo>
                    <a:pt x="653059" y="75247"/>
                  </a:lnTo>
                  <a:lnTo>
                    <a:pt x="629437" y="75247"/>
                  </a:lnTo>
                  <a:lnTo>
                    <a:pt x="629437" y="49860"/>
                  </a:lnTo>
                  <a:lnTo>
                    <a:pt x="648258" y="49860"/>
                  </a:lnTo>
                  <a:lnTo>
                    <a:pt x="648258" y="37490"/>
                  </a:lnTo>
                  <a:lnTo>
                    <a:pt x="629437" y="37490"/>
                  </a:lnTo>
                  <a:lnTo>
                    <a:pt x="629437" y="13373"/>
                  </a:lnTo>
                  <a:lnTo>
                    <a:pt x="653059" y="13373"/>
                  </a:lnTo>
                  <a:lnTo>
                    <a:pt x="653059" y="10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41" name="object 43"/>
          <p:cNvSpPr/>
          <p:nvPr/>
        </p:nvSpPr>
        <p:spPr>
          <a:xfrm>
            <a:off x="490678" y="5688225"/>
            <a:ext cx="1469231" cy="0"/>
          </a:xfrm>
          <a:custGeom>
            <a:avLst/>
            <a:gdLst/>
            <a:ahLst/>
            <a:cxnLst/>
            <a:rect l="l" t="t" r="r" b="b"/>
            <a:pathLst>
              <a:path w="1958975">
                <a:moveTo>
                  <a:pt x="0" y="0"/>
                </a:moveTo>
                <a:lnTo>
                  <a:pt x="1958873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3410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37"/>
          <p:cNvSpPr/>
          <p:nvPr/>
        </p:nvSpPr>
        <p:spPr>
          <a:xfrm>
            <a:off x="3240" y="87076"/>
            <a:ext cx="9140760" cy="974784"/>
          </a:xfrm>
          <a:custGeom>
            <a:avLst/>
            <a:gdLst>
              <a:gd name="textAreaLeft" fmla="*/ 0 w 9140760"/>
              <a:gd name="textAreaRight" fmla="*/ 9144000 w 9140760"/>
              <a:gd name="textAreaTop" fmla="*/ 0 h 897840"/>
              <a:gd name="textAreaBottom" fmla="*/ 900360 h 897840"/>
            </a:gdLst>
            <a:ahLst/>
            <a:cxnLst/>
            <a:rect l="textAreaLeft" t="textAreaTop" r="textAreaRight" b="textAreaBottom"/>
            <a:pathLst>
              <a:path w="9144000" h="1045584">
                <a:moveTo>
                  <a:pt x="0" y="1045584"/>
                </a:moveTo>
                <a:lnTo>
                  <a:pt x="9144000" y="1045584"/>
                </a:lnTo>
                <a:lnTo>
                  <a:pt x="9144000" y="0"/>
                </a:lnTo>
                <a:lnTo>
                  <a:pt x="0" y="0"/>
                </a:lnTo>
                <a:lnTo>
                  <a:pt x="0" y="1045584"/>
                </a:lnTo>
                <a:close/>
              </a:path>
            </a:pathLst>
          </a:custGeom>
          <a:solidFill>
            <a:srgbClr val="1B4D7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tretch/>
        </p:blipFill>
        <p:spPr>
          <a:xfrm>
            <a:off x="176884" y="264328"/>
            <a:ext cx="584280" cy="620280"/>
          </a:xfrm>
          <a:prstGeom prst="rect">
            <a:avLst/>
          </a:prstGeom>
          <a:ln w="0">
            <a:noFill/>
          </a:ln>
        </p:spPr>
      </p:pic>
      <p:sp>
        <p:nvSpPr>
          <p:cNvPr id="7" name="object 242"/>
          <p:cNvSpPr/>
          <p:nvPr/>
        </p:nvSpPr>
        <p:spPr>
          <a:xfrm>
            <a:off x="884130" y="177970"/>
            <a:ext cx="8136904" cy="8713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0960" rIns="0" bIns="0" anchor="ctr">
            <a:noAutofit/>
          </a:bodyPr>
          <a:lstStyle/>
          <a:p>
            <a:pPr marL="12600" algn="ctr"/>
            <a:r>
              <a:rPr lang="ru-RU" b="1" spc="-1" dirty="0" smtClean="0">
                <a:solidFill>
                  <a:srgbClr val="FFFFFF"/>
                </a:solidFill>
                <a:latin typeface="Times New Roman"/>
              </a:rPr>
              <a:t>Ежегодная денежная выплата ко Дню Победы гражданам, родившимся на территории СССР в период с 03.09.1927 года по 03.09.1945 года</a:t>
            </a:r>
          </a:p>
          <a:p>
            <a:pPr marL="12600" algn="ctr"/>
            <a:r>
              <a:rPr lang="ru-RU" sz="2000" b="1" spc="-1" dirty="0" smtClean="0">
                <a:solidFill>
                  <a:srgbClr val="FFFFFF"/>
                </a:solidFill>
                <a:latin typeface="Times New Roman"/>
              </a:rPr>
              <a:t>«Дети войны»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47863" y="5786458"/>
            <a:ext cx="5544617" cy="5079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4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</a:t>
            </a:r>
            <a:r>
              <a:rPr lang="ru-RU" sz="14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пенсии которых </a:t>
            </a:r>
            <a:r>
              <a:rPr lang="ru-RU" sz="1400" b="1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превышает </a:t>
            </a:r>
            <a:r>
              <a:rPr lang="ru-RU" sz="14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двукратной </a:t>
            </a:r>
            <a:r>
              <a:rPr lang="ru-RU" sz="14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ВПМ для пенсионеров на </a:t>
            </a:r>
            <a:r>
              <a:rPr lang="ru-RU" sz="14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дату предоставления </a:t>
            </a:r>
            <a:r>
              <a:rPr lang="ru-RU" sz="14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выплаты</a:t>
            </a:r>
            <a:r>
              <a:rPr lang="ru-RU" sz="14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spc="-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240" y="1086264"/>
            <a:ext cx="91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Закон Самарской области от 07.04.2014 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31-ГД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мерах социальной поддержки граждан, родившихся в период с 3 сентября 1927 года по 3 сентября 1945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года»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2474016" y="2459650"/>
            <a:ext cx="4176465" cy="816136"/>
          </a:xfrm>
          <a:prstGeom prst="ellips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1 285 рублей</a:t>
            </a:r>
            <a:endParaRPr lang="ru-RU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47863" y="4074456"/>
            <a:ext cx="5544617" cy="7386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ru-RU" sz="1400" b="1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имеющим права </a:t>
            </a:r>
            <a:r>
              <a:rPr lang="ru-RU" sz="14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получение иных ежемесячных денежных выплат в соответствии с федеральным и областным законодательством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47864" y="3479486"/>
            <a:ext cx="5544617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ru-RU" sz="1400" b="1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Родившимся</a:t>
            </a:r>
            <a:r>
              <a:rPr lang="ru-RU" sz="14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территории СССР в период с 03.09.1927 года по 03.09.1945 года включительно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57" y="1583558"/>
            <a:ext cx="914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Постановление Правительства Самарской области от 30.04.2014 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244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утверждении Порядка назначения и предоставления ежегодной денежной выплаты ко Дню Победы гражданам, родившимся на территории СССР в период с 3 сентября 1927 года по 3 сентября 1945 года включительно, постоянно проживающим на территории Самарской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области, и …»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4434" y="4628730"/>
            <a:ext cx="1906696" cy="854548"/>
          </a:xfrm>
          <a:prstGeom prst="rect">
            <a:avLst/>
          </a:prstGeom>
          <a:solidFill>
            <a:srgbClr val="92D050"/>
          </a:solidFill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sz="16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Ежегодная выплата устанавливается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347863" y="6387047"/>
            <a:ext cx="5544617" cy="307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Проживание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территории Самарской области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47863" y="5058406"/>
            <a:ext cx="5544617" cy="6771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ru-RU" sz="12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b="1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исключением </a:t>
            </a:r>
            <a:r>
              <a:rPr lang="ru-RU" sz="12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ежемесячной денежной выплаты на оплату проезда на городском и внутрирайонном общественном транспорте (кроме такси) за счет средств областного бюджета</a:t>
            </a:r>
            <a:r>
              <a:rPr lang="ru-RU" sz="14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6068" y="4939800"/>
            <a:ext cx="3277638" cy="232409"/>
          </a:xfrm>
          <a:prstGeom prst="rect">
            <a:avLst/>
          </a:prstGeom>
          <a:noFill/>
          <a:ln>
            <a:noFill/>
          </a:ln>
          <a:effectLst/>
          <a:extLst/>
        </p:spPr>
      </p:pic>
      <p:cxnSp>
        <p:nvCxnSpPr>
          <p:cNvPr id="4" name="Прямая со стрелкой 3"/>
          <p:cNvCxnSpPr>
            <a:stCxn id="9" idx="2"/>
            <a:endCxn id="15" idx="0"/>
          </p:cNvCxnSpPr>
          <p:nvPr/>
        </p:nvCxnSpPr>
        <p:spPr>
          <a:xfrm>
            <a:off x="6120172" y="4813120"/>
            <a:ext cx="0" cy="2452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3" idx="3"/>
            <a:endCxn id="16" idx="2"/>
          </p:cNvCxnSpPr>
          <p:nvPr/>
        </p:nvCxnSpPr>
        <p:spPr>
          <a:xfrm>
            <a:off x="2331130" y="5056004"/>
            <a:ext cx="657553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066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37"/>
          <p:cNvSpPr/>
          <p:nvPr/>
        </p:nvSpPr>
        <p:spPr>
          <a:xfrm>
            <a:off x="3240" y="87076"/>
            <a:ext cx="9140760" cy="974784"/>
          </a:xfrm>
          <a:custGeom>
            <a:avLst/>
            <a:gdLst>
              <a:gd name="textAreaLeft" fmla="*/ 0 w 9140760"/>
              <a:gd name="textAreaRight" fmla="*/ 9144000 w 9140760"/>
              <a:gd name="textAreaTop" fmla="*/ 0 h 897840"/>
              <a:gd name="textAreaBottom" fmla="*/ 900360 h 897840"/>
            </a:gdLst>
            <a:ahLst/>
            <a:cxnLst/>
            <a:rect l="textAreaLeft" t="textAreaTop" r="textAreaRight" b="textAreaBottom"/>
            <a:pathLst>
              <a:path w="9144000" h="1045584">
                <a:moveTo>
                  <a:pt x="0" y="1045584"/>
                </a:moveTo>
                <a:lnTo>
                  <a:pt x="9144000" y="1045584"/>
                </a:lnTo>
                <a:lnTo>
                  <a:pt x="9144000" y="0"/>
                </a:lnTo>
                <a:lnTo>
                  <a:pt x="0" y="0"/>
                </a:lnTo>
                <a:lnTo>
                  <a:pt x="0" y="1045584"/>
                </a:lnTo>
                <a:close/>
              </a:path>
            </a:pathLst>
          </a:custGeom>
          <a:solidFill>
            <a:srgbClr val="1B4D7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tretch/>
        </p:blipFill>
        <p:spPr>
          <a:xfrm>
            <a:off x="212924" y="363219"/>
            <a:ext cx="584280" cy="620280"/>
          </a:xfrm>
          <a:prstGeom prst="rect">
            <a:avLst/>
          </a:prstGeom>
          <a:ln w="0">
            <a:noFill/>
          </a:ln>
        </p:spPr>
      </p:pic>
      <p:sp>
        <p:nvSpPr>
          <p:cNvPr id="7" name="object 242"/>
          <p:cNvSpPr/>
          <p:nvPr/>
        </p:nvSpPr>
        <p:spPr>
          <a:xfrm>
            <a:off x="3176036" y="156018"/>
            <a:ext cx="3368914" cy="8713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0960" rIns="0" bIns="0" anchor="ctr">
            <a:noAutofit/>
          </a:bodyPr>
          <a:lstStyle/>
          <a:p>
            <a:pPr marL="12600" algn="ctr"/>
            <a:r>
              <a:rPr lang="ru-RU" b="1" spc="-1" dirty="0" smtClean="0">
                <a:solidFill>
                  <a:srgbClr val="FFFFFF"/>
                </a:solidFill>
                <a:latin typeface="Times New Roman"/>
              </a:rPr>
              <a:t>Ежемесячная доплата к пенсии</a:t>
            </a:r>
          </a:p>
          <a:p>
            <a:pPr marL="12600" algn="ctr"/>
            <a:r>
              <a:rPr lang="ru-RU" b="1" spc="-1" dirty="0" smtClean="0">
                <a:solidFill>
                  <a:srgbClr val="FFFFFF"/>
                </a:solidFill>
                <a:latin typeface="Times New Roman"/>
              </a:rPr>
              <a:t>гражданам из подразделений </a:t>
            </a:r>
          </a:p>
          <a:p>
            <a:pPr marL="12600" algn="ctr"/>
            <a:r>
              <a:rPr lang="ru-RU" b="1" spc="-1" dirty="0" smtClean="0">
                <a:solidFill>
                  <a:srgbClr val="FFFFFF"/>
                </a:solidFill>
                <a:latin typeface="Times New Roman"/>
              </a:rPr>
              <a:t>особого риска</a:t>
            </a:r>
            <a:endParaRPr lang="ru-RU" sz="2000" b="1" spc="-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240" y="1086264"/>
            <a:ext cx="91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Постановление Правительства Самарской области от 23.07.2014 № 418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«Об утверждении государственной программы Самарской области «Развитие социальной защиты населения в Самарской области» на 2014 - 2025 годы»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8691" y="3004114"/>
            <a:ext cx="1906696" cy="854548"/>
          </a:xfrm>
          <a:prstGeom prst="rect">
            <a:avLst/>
          </a:prstGeom>
          <a:solidFill>
            <a:srgbClr val="92D050"/>
          </a:solidFill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sz="16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Ежемесячная доплата устанавливается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885451" y="3533628"/>
            <a:ext cx="4901035" cy="307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Проживание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территории Самарской области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10329" y="3304227"/>
            <a:ext cx="851494" cy="232409"/>
          </a:xfrm>
          <a:prstGeom prst="rect">
            <a:avLst/>
          </a:prstGeom>
          <a:noFill/>
          <a:ln>
            <a:noFill/>
          </a:ln>
          <a:effectLst/>
          <a:extLst/>
        </p:spPr>
      </p:pic>
      <p:cxnSp>
        <p:nvCxnSpPr>
          <p:cNvPr id="19" name="Прямая со стрелкой 18"/>
          <p:cNvCxnSpPr>
            <a:stCxn id="13" idx="3"/>
            <a:endCxn id="16" idx="2"/>
          </p:cNvCxnSpPr>
          <p:nvPr/>
        </p:nvCxnSpPr>
        <p:spPr>
          <a:xfrm flipV="1">
            <a:off x="2485387" y="3420432"/>
            <a:ext cx="934485" cy="109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2485387" y="1801640"/>
            <a:ext cx="4176465" cy="839708"/>
          </a:xfrm>
          <a:prstGeom prst="ellips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рублей</a:t>
            </a:r>
            <a:endParaRPr lang="ru-RU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66685" y="3004114"/>
            <a:ext cx="4901035" cy="3206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Неработающим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гражданам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подразделений особого риска</a:t>
            </a:r>
            <a:endParaRPr lang="ru-RU" sz="1200" spc="-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797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37"/>
          <p:cNvSpPr/>
          <p:nvPr/>
        </p:nvSpPr>
        <p:spPr>
          <a:xfrm>
            <a:off x="3240" y="87076"/>
            <a:ext cx="9140760" cy="974784"/>
          </a:xfrm>
          <a:custGeom>
            <a:avLst/>
            <a:gdLst>
              <a:gd name="textAreaLeft" fmla="*/ 0 w 9140760"/>
              <a:gd name="textAreaRight" fmla="*/ 9144000 w 9140760"/>
              <a:gd name="textAreaTop" fmla="*/ 0 h 897840"/>
              <a:gd name="textAreaBottom" fmla="*/ 900360 h 897840"/>
            </a:gdLst>
            <a:ahLst/>
            <a:cxnLst/>
            <a:rect l="textAreaLeft" t="textAreaTop" r="textAreaRight" b="textAreaBottom"/>
            <a:pathLst>
              <a:path w="9144000" h="1045584">
                <a:moveTo>
                  <a:pt x="0" y="1045584"/>
                </a:moveTo>
                <a:lnTo>
                  <a:pt x="9144000" y="1045584"/>
                </a:lnTo>
                <a:lnTo>
                  <a:pt x="9144000" y="0"/>
                </a:lnTo>
                <a:lnTo>
                  <a:pt x="0" y="0"/>
                </a:lnTo>
                <a:lnTo>
                  <a:pt x="0" y="1045584"/>
                </a:lnTo>
                <a:close/>
              </a:path>
            </a:pathLst>
          </a:custGeom>
          <a:solidFill>
            <a:srgbClr val="1B4D7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tretch/>
        </p:blipFill>
        <p:spPr>
          <a:xfrm>
            <a:off x="212924" y="363219"/>
            <a:ext cx="584280" cy="620280"/>
          </a:xfrm>
          <a:prstGeom prst="rect">
            <a:avLst/>
          </a:prstGeom>
          <a:ln w="0">
            <a:noFill/>
          </a:ln>
        </p:spPr>
      </p:pic>
      <p:sp>
        <p:nvSpPr>
          <p:cNvPr id="7" name="object 242"/>
          <p:cNvSpPr/>
          <p:nvPr/>
        </p:nvSpPr>
        <p:spPr>
          <a:xfrm>
            <a:off x="884130" y="177970"/>
            <a:ext cx="8136904" cy="8713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0960" rIns="0" bIns="0" anchor="ctr">
            <a:noAutofit/>
          </a:bodyPr>
          <a:lstStyle/>
          <a:p>
            <a:pPr marL="12600" algn="ctr"/>
            <a:r>
              <a:rPr lang="ru-RU" b="1" spc="-1" dirty="0" smtClean="0">
                <a:solidFill>
                  <a:srgbClr val="FFFFFF"/>
                </a:solidFill>
                <a:latin typeface="Times New Roman"/>
              </a:rPr>
              <a:t>Ежемесячная доплата к пенсии не вступившим в повторный брак вдовам гражданских специалистов, погибших в 1984 году при исполнении служебных обязанностей в ДРА (Афганистан)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74738" y="3097472"/>
            <a:ext cx="5544617" cy="7635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4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Вдовам, не </a:t>
            </a:r>
            <a:r>
              <a:rPr lang="ru-RU" sz="14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вступившим в повторный брак </a:t>
            </a:r>
            <a:r>
              <a:rPr lang="ru-RU" sz="14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гражданских </a:t>
            </a:r>
            <a:r>
              <a:rPr lang="ru-RU" sz="14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специалистов, погибших в 1984 году при исполнении служебных обязанностей в Демократической Республике Афганистан.</a:t>
            </a:r>
            <a:endParaRPr lang="ru-RU" sz="1200" spc="-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240" y="1086264"/>
            <a:ext cx="91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Постановление Правительства Самарской области от 23.07.2014 № 418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«Об утверждении государственной программы Самарской области «Развитие социальной защиты населения в Самарской области» на 2014 - 2025 годы»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3280049"/>
            <a:ext cx="1906696" cy="854548"/>
          </a:xfrm>
          <a:prstGeom prst="rect">
            <a:avLst/>
          </a:prstGeom>
          <a:solidFill>
            <a:srgbClr val="92D050"/>
          </a:solidFill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sz="16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Ежемесячная доплата предоставляется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474738" y="4009395"/>
            <a:ext cx="5544617" cy="307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Проживание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территории Самарской области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66185" y="3591119"/>
            <a:ext cx="1219702" cy="232409"/>
          </a:xfrm>
          <a:prstGeom prst="rect">
            <a:avLst/>
          </a:prstGeom>
          <a:noFill/>
          <a:ln>
            <a:noFill/>
          </a:ln>
          <a:effectLst/>
          <a:extLst/>
        </p:spPr>
      </p:pic>
      <p:cxnSp>
        <p:nvCxnSpPr>
          <p:cNvPr id="19" name="Прямая со стрелкой 18"/>
          <p:cNvCxnSpPr>
            <a:stCxn id="13" idx="3"/>
            <a:endCxn id="16" idx="2"/>
          </p:cNvCxnSpPr>
          <p:nvPr/>
        </p:nvCxnSpPr>
        <p:spPr>
          <a:xfrm>
            <a:off x="2302232" y="3707323"/>
            <a:ext cx="75760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2485387" y="1801640"/>
            <a:ext cx="4176465" cy="839708"/>
          </a:xfrm>
          <a:prstGeom prst="ellips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1 247 рублей</a:t>
            </a:r>
            <a:endParaRPr lang="ru-RU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795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37"/>
          <p:cNvSpPr/>
          <p:nvPr/>
        </p:nvSpPr>
        <p:spPr>
          <a:xfrm>
            <a:off x="3240" y="87076"/>
            <a:ext cx="9140760" cy="974784"/>
          </a:xfrm>
          <a:custGeom>
            <a:avLst/>
            <a:gdLst>
              <a:gd name="textAreaLeft" fmla="*/ 0 w 9140760"/>
              <a:gd name="textAreaRight" fmla="*/ 9144000 w 9140760"/>
              <a:gd name="textAreaTop" fmla="*/ 0 h 897840"/>
              <a:gd name="textAreaBottom" fmla="*/ 900360 h 897840"/>
            </a:gdLst>
            <a:ahLst/>
            <a:cxnLst/>
            <a:rect l="textAreaLeft" t="textAreaTop" r="textAreaRight" b="textAreaBottom"/>
            <a:pathLst>
              <a:path w="9144000" h="1045584">
                <a:moveTo>
                  <a:pt x="0" y="1045584"/>
                </a:moveTo>
                <a:lnTo>
                  <a:pt x="9144000" y="1045584"/>
                </a:lnTo>
                <a:lnTo>
                  <a:pt x="9144000" y="0"/>
                </a:lnTo>
                <a:lnTo>
                  <a:pt x="0" y="0"/>
                </a:lnTo>
                <a:lnTo>
                  <a:pt x="0" y="1045584"/>
                </a:lnTo>
                <a:close/>
              </a:path>
            </a:pathLst>
          </a:custGeom>
          <a:solidFill>
            <a:srgbClr val="1B4D7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tretch/>
        </p:blipFill>
        <p:spPr>
          <a:xfrm>
            <a:off x="212924" y="363219"/>
            <a:ext cx="584280" cy="620280"/>
          </a:xfrm>
          <a:prstGeom prst="rect">
            <a:avLst/>
          </a:prstGeom>
          <a:ln w="0">
            <a:noFill/>
          </a:ln>
        </p:spPr>
      </p:pic>
      <p:sp>
        <p:nvSpPr>
          <p:cNvPr id="7" name="object 242"/>
          <p:cNvSpPr/>
          <p:nvPr/>
        </p:nvSpPr>
        <p:spPr>
          <a:xfrm>
            <a:off x="2362645" y="229313"/>
            <a:ext cx="4248472" cy="56499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0960" rIns="0" bIns="0" anchor="ctr">
            <a:noAutofit/>
          </a:bodyPr>
          <a:lstStyle/>
          <a:p>
            <a:pPr marL="12600" algn="ctr"/>
            <a:r>
              <a:rPr lang="ru-RU" sz="2400" b="1" spc="-1" dirty="0" smtClean="0">
                <a:solidFill>
                  <a:srgbClr val="FFFFFF"/>
                </a:solidFill>
                <a:latin typeface="Times New Roman"/>
              </a:rPr>
              <a:t>Погребение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490" y="1153092"/>
            <a:ext cx="2697055" cy="737166"/>
          </a:xfrm>
          <a:prstGeom prst="rect">
            <a:avLst/>
          </a:prstGeom>
          <a:solidFill>
            <a:srgbClr val="92D050"/>
          </a:solidFill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sz="1200" spc="-1" dirty="0" smtClean="0">
                <a:solidFill>
                  <a:srgbClr val="000000"/>
                </a:solidFill>
                <a:latin typeface="Times New Roman"/>
              </a:rPr>
              <a:t>Пособие на погребение реабилитированных лиц, и лиц признанных пострадавшими о политических репрессий</a:t>
            </a:r>
            <a:endParaRPr lang="ru-RU" sz="1200" spc="-1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114392" y="1166819"/>
            <a:ext cx="59066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Закон Самарской области от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28 декабря 2004 года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№ 169-ГД «О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социальной поддержке ветеранов Великой Отечественной войны - тружеников тыла, ветеранов труда, граждан, приравненных к ветеранам труда, реабилитированных лиц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лиц, признанных пострадавшими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политических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репрессий»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2637" y="2157811"/>
            <a:ext cx="2697055" cy="589719"/>
          </a:xfrm>
          <a:prstGeom prst="rect">
            <a:avLst/>
          </a:prstGeom>
          <a:solidFill>
            <a:srgbClr val="92D050"/>
          </a:solidFill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sz="1200" spc="-1" dirty="0" smtClean="0">
                <a:solidFill>
                  <a:srgbClr val="000000"/>
                </a:solidFill>
                <a:latin typeface="Times New Roman"/>
              </a:rPr>
              <a:t>Возмещение затрат на погребение лицам, имеющим знак «Житель блокадного Ленинграда»</a:t>
            </a:r>
            <a:endParaRPr lang="ru-RU" sz="1200" spc="-1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945314" y="2198718"/>
            <a:ext cx="58171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Постановление Губернатора Самарской области от 07.11.2014 № 274 «О возмещении затрат на погребение лиц, имевших знак «Жителю блокадного Ленинграда»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2490" y="3202829"/>
            <a:ext cx="2697055" cy="1293902"/>
          </a:xfrm>
          <a:prstGeom prst="rect">
            <a:avLst/>
          </a:prstGeom>
          <a:solidFill>
            <a:srgbClr val="92D050"/>
          </a:solidFill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sz="1200" spc="-1" dirty="0">
                <a:solidFill>
                  <a:srgbClr val="000000"/>
                </a:solidFill>
                <a:latin typeface="Times New Roman"/>
              </a:rPr>
              <a:t>Возмещение затрат на погребение бывших несовершеннолетних узников концлагерей, гетто и других мест принудительного содержания, созданных фашистами и их союзниками в период Второй мировой войны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3231128" y="3324002"/>
            <a:ext cx="56731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Постановление Губернатора Самарской области от 22.09.2017 № 198 «О возмещении затрат на погребение </a:t>
            </a:r>
            <a:r>
              <a:rPr lang="ru-RU" sz="1200" spc="-1" dirty="0">
                <a:solidFill>
                  <a:srgbClr val="000000"/>
                </a:solidFill>
                <a:latin typeface="Times New Roman"/>
              </a:rPr>
              <a:t>бывших несовершеннолетних узников концлагерей, гетто и других мест принудительного содержания, созданных фашистами и их союзниками в период Второй мировой войны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843808" y="4497019"/>
            <a:ext cx="4248472" cy="436775"/>
          </a:xfrm>
          <a:prstGeom prst="rect">
            <a:avLst/>
          </a:prstGeom>
          <a:solidFill>
            <a:srgbClr val="92D050"/>
          </a:solidFill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sz="1200" spc="-1" dirty="0" smtClean="0">
                <a:solidFill>
                  <a:srgbClr val="000000"/>
                </a:solidFill>
                <a:latin typeface="Times New Roman"/>
              </a:rPr>
              <a:t>Герои Советского Союза, Герои Российской Федерации и полного кавалера ордена Славы</a:t>
            </a:r>
            <a:endParaRPr lang="ru-RU" sz="1200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527715" y="5050554"/>
            <a:ext cx="2409918" cy="5192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sz="1200" spc="-1" dirty="0" smtClean="0">
                <a:solidFill>
                  <a:srgbClr val="000000"/>
                </a:solidFill>
                <a:latin typeface="Times New Roman"/>
              </a:rPr>
              <a:t>Компенсация расходов за сооружение на могиле надгробия</a:t>
            </a:r>
            <a:endParaRPr lang="ru-RU" sz="1200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286521" y="5050554"/>
            <a:ext cx="3069064" cy="5192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sz="1200" spc="-1" dirty="0" smtClean="0">
                <a:solidFill>
                  <a:srgbClr val="000000"/>
                </a:solidFill>
                <a:latin typeface="Times New Roman"/>
              </a:rPr>
              <a:t>Компенсация расходов на захоронение </a:t>
            </a:r>
            <a:endParaRPr lang="ru-RU" sz="1200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2637" y="5065794"/>
            <a:ext cx="3021755" cy="5192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sz="1200" spc="-1" dirty="0" smtClean="0">
                <a:solidFill>
                  <a:srgbClr val="000000"/>
                </a:solidFill>
                <a:latin typeface="Times New Roman"/>
              </a:rPr>
              <a:t>Бесплатное захоронение, сооружение надгробия на могиле</a:t>
            </a:r>
            <a:endParaRPr lang="ru-RU" sz="1200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72490" y="5641679"/>
            <a:ext cx="8928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РФ от 15.01.1993 N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4301-1 «О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статусе Героев Советского Союза, Героев Российской Федерации и полных кавалеров ордена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Славы»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2513" y="6214244"/>
            <a:ext cx="8928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09.01.1997 №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5-ФЗ «О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предоставлении социальных гарантий Героям Социалистического Труда, Героям Труда Российской Федерации и полным кавалерам ордена Трудовой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Славы»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>
            <a:stCxn id="21" idx="3"/>
          </p:cNvCxnSpPr>
          <p:nvPr/>
        </p:nvCxnSpPr>
        <p:spPr>
          <a:xfrm>
            <a:off x="2769545" y="1521675"/>
            <a:ext cx="461583" cy="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42" idx="3"/>
          </p:cNvCxnSpPr>
          <p:nvPr/>
        </p:nvCxnSpPr>
        <p:spPr>
          <a:xfrm flipV="1">
            <a:off x="2789692" y="2452670"/>
            <a:ext cx="324700" cy="1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47" idx="3"/>
          </p:cNvCxnSpPr>
          <p:nvPr/>
        </p:nvCxnSpPr>
        <p:spPr>
          <a:xfrm>
            <a:off x="2769545" y="3849780"/>
            <a:ext cx="794343" cy="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2051720" y="4933794"/>
            <a:ext cx="2088232" cy="11676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5796136" y="4933794"/>
            <a:ext cx="1656184" cy="11676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stCxn id="49" idx="2"/>
          </p:cNvCxnSpPr>
          <p:nvPr/>
        </p:nvCxnSpPr>
        <p:spPr>
          <a:xfrm flipH="1">
            <a:off x="4932040" y="4933794"/>
            <a:ext cx="36004" cy="11676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766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37"/>
          <p:cNvSpPr/>
          <p:nvPr/>
        </p:nvSpPr>
        <p:spPr>
          <a:xfrm>
            <a:off x="3240" y="87076"/>
            <a:ext cx="9140760" cy="851257"/>
          </a:xfrm>
          <a:custGeom>
            <a:avLst/>
            <a:gdLst>
              <a:gd name="textAreaLeft" fmla="*/ 0 w 9140760"/>
              <a:gd name="textAreaRight" fmla="*/ 9144000 w 9140760"/>
              <a:gd name="textAreaTop" fmla="*/ 0 h 897840"/>
              <a:gd name="textAreaBottom" fmla="*/ 900360 h 897840"/>
            </a:gdLst>
            <a:ahLst/>
            <a:cxnLst/>
            <a:rect l="textAreaLeft" t="textAreaTop" r="textAreaRight" b="textAreaBottom"/>
            <a:pathLst>
              <a:path w="9144000" h="1045584">
                <a:moveTo>
                  <a:pt x="0" y="1045584"/>
                </a:moveTo>
                <a:lnTo>
                  <a:pt x="9144000" y="1045584"/>
                </a:lnTo>
                <a:lnTo>
                  <a:pt x="9144000" y="0"/>
                </a:lnTo>
                <a:lnTo>
                  <a:pt x="0" y="0"/>
                </a:lnTo>
                <a:lnTo>
                  <a:pt x="0" y="1045584"/>
                </a:lnTo>
                <a:close/>
              </a:path>
            </a:pathLst>
          </a:custGeom>
          <a:solidFill>
            <a:srgbClr val="1B4D7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tretch/>
        </p:blipFill>
        <p:spPr>
          <a:xfrm>
            <a:off x="262426" y="171135"/>
            <a:ext cx="584280" cy="620280"/>
          </a:xfrm>
          <a:prstGeom prst="rect">
            <a:avLst/>
          </a:prstGeom>
          <a:ln w="0">
            <a:noFill/>
          </a:ln>
        </p:spPr>
      </p:pic>
      <p:sp>
        <p:nvSpPr>
          <p:cNvPr id="7" name="object 242"/>
          <p:cNvSpPr/>
          <p:nvPr/>
        </p:nvSpPr>
        <p:spPr>
          <a:xfrm>
            <a:off x="2362645" y="229313"/>
            <a:ext cx="4248472" cy="56499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0960" rIns="0" bIns="0" anchor="ctr">
            <a:noAutofit/>
          </a:bodyPr>
          <a:lstStyle/>
          <a:p>
            <a:pPr marL="12600" algn="ctr"/>
            <a:r>
              <a:rPr lang="ru-RU" sz="2400" b="1" spc="-1" dirty="0" smtClean="0">
                <a:solidFill>
                  <a:srgbClr val="FFFFFF"/>
                </a:solidFill>
                <a:latin typeface="Times New Roman"/>
              </a:rPr>
              <a:t>Возмещение расходов на проезд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2818" y="1791612"/>
            <a:ext cx="3015455" cy="1103776"/>
          </a:xfrm>
          <a:prstGeom prst="rect">
            <a:avLst/>
          </a:prstGeom>
          <a:solidFill>
            <a:srgbClr val="92D050"/>
          </a:solidFill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sz="1200" spc="-1" dirty="0" smtClean="0">
                <a:solidFill>
                  <a:srgbClr val="000000"/>
                </a:solidFill>
                <a:latin typeface="Times New Roman"/>
              </a:rPr>
              <a:t>Возмещение расходов на проезд один раз в два года к месту назначения и обратно на железнодорожном,  водном, воздушном или междугородном автомобильном транспорте по территории РФ и стран ближнего зарубежья</a:t>
            </a:r>
            <a:endParaRPr lang="ru-RU" sz="1200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92637" y="1061860"/>
            <a:ext cx="88782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Постановление Правительства Самарской области от 23.07.2014 № 418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«Об утверждении государственной программы Самарской области «Развитие социальной защиты населения в Самарской области» на 2014 - 2025 годы»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012161" y="4803400"/>
            <a:ext cx="2925472" cy="1706558"/>
          </a:xfrm>
          <a:prstGeom prst="rect">
            <a:avLst/>
          </a:prstGeom>
          <a:solidFill>
            <a:srgbClr val="92D050"/>
          </a:solidFill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sz="1200" spc="-1" dirty="0" smtClean="0">
                <a:solidFill>
                  <a:srgbClr val="000000"/>
                </a:solidFill>
                <a:latin typeface="Times New Roman"/>
              </a:rPr>
              <a:t>Гражданам РФ, </a:t>
            </a:r>
            <a:r>
              <a:rPr lang="ru-RU" sz="1200" spc="-1" dirty="0">
                <a:solidFill>
                  <a:srgbClr val="000000"/>
                </a:solidFill>
                <a:latin typeface="Times New Roman"/>
              </a:rPr>
              <a:t>постоянно проживающим на территории Самарской области, родившимся на территории СССР в период с </a:t>
            </a:r>
            <a:r>
              <a:rPr lang="ru-RU" sz="1200" spc="-1" dirty="0" smtClean="0">
                <a:solidFill>
                  <a:srgbClr val="000000"/>
                </a:solidFill>
                <a:latin typeface="Times New Roman"/>
              </a:rPr>
              <a:t>03.09.1927 </a:t>
            </a:r>
            <a:r>
              <a:rPr lang="ru-RU" sz="1200" spc="-1" dirty="0">
                <a:solidFill>
                  <a:srgbClr val="000000"/>
                </a:solidFill>
                <a:latin typeface="Times New Roman"/>
              </a:rPr>
              <a:t>года по </a:t>
            </a:r>
            <a:r>
              <a:rPr lang="ru-RU" sz="1200" spc="-1" dirty="0" smtClean="0">
                <a:solidFill>
                  <a:srgbClr val="000000"/>
                </a:solidFill>
                <a:latin typeface="Times New Roman"/>
              </a:rPr>
              <a:t>03.09.1945 </a:t>
            </a:r>
            <a:r>
              <a:rPr lang="ru-RU" sz="1200" spc="-1" dirty="0">
                <a:solidFill>
                  <a:srgbClr val="000000"/>
                </a:solidFill>
                <a:latin typeface="Times New Roman"/>
              </a:rPr>
              <a:t>года </a:t>
            </a:r>
            <a:r>
              <a:rPr lang="ru-RU" sz="1200" spc="-1" dirty="0" smtClean="0">
                <a:solidFill>
                  <a:srgbClr val="000000"/>
                </a:solidFill>
                <a:latin typeface="Times New Roman"/>
              </a:rPr>
              <a:t>включительно («Сироты ВОВ»)</a:t>
            </a:r>
            <a:endParaRPr lang="ru-RU" sz="1200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62426" y="4803400"/>
            <a:ext cx="3069064" cy="1706559"/>
          </a:xfrm>
          <a:prstGeom prst="rect">
            <a:avLst/>
          </a:prstGeom>
          <a:solidFill>
            <a:srgbClr val="92D050"/>
          </a:solidFill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sz="1200" spc="-1" dirty="0">
                <a:solidFill>
                  <a:srgbClr val="000000"/>
                </a:solidFill>
                <a:latin typeface="Times New Roman"/>
              </a:rPr>
              <a:t>Компенсация расходов на оплату стоимости проезда, в том числе сопровождающего лица, к месту гибели </a:t>
            </a:r>
            <a:r>
              <a:rPr lang="ru-RU" sz="1200" spc="-1" dirty="0" smtClean="0">
                <a:solidFill>
                  <a:srgbClr val="000000"/>
                </a:solidFill>
                <a:latin typeface="Times New Roman"/>
              </a:rPr>
              <a:t>или </a:t>
            </a:r>
            <a:r>
              <a:rPr lang="ru-RU" sz="1200" spc="-1" dirty="0">
                <a:solidFill>
                  <a:srgbClr val="000000"/>
                </a:solidFill>
                <a:latin typeface="Times New Roman"/>
              </a:rPr>
              <a:t>захоронения родителей в том числе за пределами </a:t>
            </a:r>
            <a:r>
              <a:rPr lang="ru-RU" sz="1200" spc="-1" dirty="0" smtClean="0">
                <a:solidFill>
                  <a:srgbClr val="000000"/>
                </a:solidFill>
                <a:latin typeface="Times New Roman"/>
              </a:rPr>
              <a:t>РФ, </a:t>
            </a:r>
            <a:r>
              <a:rPr lang="ru-RU" sz="1200" spc="-1" dirty="0">
                <a:solidFill>
                  <a:srgbClr val="000000"/>
                </a:solidFill>
                <a:latin typeface="Times New Roman"/>
              </a:rPr>
              <a:t>и обратно железнодорожным, воздушным, водным или автомобильным транспортом (в том числе личным автомобильным транспортом)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12160" y="1866448"/>
            <a:ext cx="2925473" cy="116955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Пенсионерам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числа бывших несовершеннолетних детей, находившихся в период ВОВ в партизанских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отрядах («Дети-партизан»)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34673" y="2102002"/>
            <a:ext cx="1029335" cy="48299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sz="1200" b="1" spc="-1" dirty="0" smtClean="0">
                <a:solidFill>
                  <a:srgbClr val="FFFFFF"/>
                </a:solidFill>
                <a:latin typeface="Times New Roman"/>
              </a:rPr>
              <a:t>5 000 рублей</a:t>
            </a:r>
            <a:endParaRPr lang="ru-RU" sz="1200" spc="-1" dirty="0">
              <a:solidFill>
                <a:srgbClr val="FFFFFF"/>
              </a:solidFill>
              <a:latin typeface="Open Sans"/>
            </a:endParaRPr>
          </a:p>
        </p:txBody>
      </p:sp>
      <p:cxnSp>
        <p:nvCxnSpPr>
          <p:cNvPr id="12" name="Прямая со стрелкой 11"/>
          <p:cNvCxnSpPr>
            <a:stCxn id="21" idx="3"/>
            <a:endCxn id="30" idx="1"/>
          </p:cNvCxnSpPr>
          <p:nvPr/>
        </p:nvCxnSpPr>
        <p:spPr>
          <a:xfrm>
            <a:off x="3298273" y="2343500"/>
            <a:ext cx="836400" cy="1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8" idx="1"/>
            <a:endCxn id="30" idx="3"/>
          </p:cNvCxnSpPr>
          <p:nvPr/>
        </p:nvCxnSpPr>
        <p:spPr>
          <a:xfrm flipH="1" flipV="1">
            <a:off x="5164008" y="2343501"/>
            <a:ext cx="848152" cy="107723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3241" y="3125890"/>
            <a:ext cx="91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Закон Самарской области от 07.04.2014 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31-ГД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мерах социальной поддержки граждан, родившихся в период с 3 сентября 1927 года по 3 сентября 1945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года»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240" y="3667865"/>
            <a:ext cx="91407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Постановление Правительства Самарской области от 30.04.2014 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244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«Об утверждении .....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Порядка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предоставления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компенсации расходов на оплату стоимости проезда, в том числе сопровождающего лица, к месту гибели и (или) захоронения родителей, в том числе за пределами Российской Федерации, гражданам Российской Федерации, постоянно проживающим на территории Самарской области, родившимся на территории СССР в период с 3 сентября 1927 года по 3 сентября 1945 года включительно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892388" y="5010752"/>
            <a:ext cx="1558875" cy="1291854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sz="1200" b="1" spc="-1" dirty="0">
                <a:solidFill>
                  <a:srgbClr val="FFFFFF"/>
                </a:solidFill>
                <a:latin typeface="Times New Roman"/>
              </a:rPr>
              <a:t>В размере, равном стоимости проезда к месту гибели и (или) захоронения родителей</a:t>
            </a:r>
            <a:r>
              <a:rPr lang="ru-RU" sz="1200" b="1" spc="-1" dirty="0" smtClean="0">
                <a:solidFill>
                  <a:srgbClr val="FFFFFF"/>
                </a:solidFill>
                <a:latin typeface="Times New Roman"/>
              </a:rPr>
              <a:t>, </a:t>
            </a:r>
            <a:r>
              <a:rPr lang="ru-RU" sz="1200" b="1" spc="-1" dirty="0">
                <a:solidFill>
                  <a:srgbClr val="FFFFFF"/>
                </a:solidFill>
                <a:latin typeface="Times New Roman"/>
              </a:rPr>
              <a:t>но не более 25 000 рублей</a:t>
            </a:r>
          </a:p>
        </p:txBody>
      </p:sp>
      <p:cxnSp>
        <p:nvCxnSpPr>
          <p:cNvPr id="31" name="Прямая со стрелкой 30"/>
          <p:cNvCxnSpPr>
            <a:stCxn id="50" idx="1"/>
            <a:endCxn id="43" idx="3"/>
          </p:cNvCxnSpPr>
          <p:nvPr/>
        </p:nvCxnSpPr>
        <p:spPr>
          <a:xfrm flipH="1">
            <a:off x="5451263" y="5656679"/>
            <a:ext cx="560898" cy="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51" idx="3"/>
            <a:endCxn id="43" idx="1"/>
          </p:cNvCxnSpPr>
          <p:nvPr/>
        </p:nvCxnSpPr>
        <p:spPr>
          <a:xfrm flipV="1">
            <a:off x="3331490" y="5656679"/>
            <a:ext cx="560898" cy="1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612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37"/>
          <p:cNvSpPr/>
          <p:nvPr/>
        </p:nvSpPr>
        <p:spPr>
          <a:xfrm>
            <a:off x="3240" y="87076"/>
            <a:ext cx="9140760" cy="974784"/>
          </a:xfrm>
          <a:custGeom>
            <a:avLst/>
            <a:gdLst>
              <a:gd name="textAreaLeft" fmla="*/ 0 w 9140760"/>
              <a:gd name="textAreaRight" fmla="*/ 9144000 w 9140760"/>
              <a:gd name="textAreaTop" fmla="*/ 0 h 897840"/>
              <a:gd name="textAreaBottom" fmla="*/ 900360 h 897840"/>
            </a:gdLst>
            <a:ahLst/>
            <a:cxnLst/>
            <a:rect l="textAreaLeft" t="textAreaTop" r="textAreaRight" b="textAreaBottom"/>
            <a:pathLst>
              <a:path w="9144000" h="1045584">
                <a:moveTo>
                  <a:pt x="0" y="1045584"/>
                </a:moveTo>
                <a:lnTo>
                  <a:pt x="9144000" y="1045584"/>
                </a:lnTo>
                <a:lnTo>
                  <a:pt x="9144000" y="0"/>
                </a:lnTo>
                <a:lnTo>
                  <a:pt x="0" y="0"/>
                </a:lnTo>
                <a:lnTo>
                  <a:pt x="0" y="1045584"/>
                </a:lnTo>
                <a:close/>
              </a:path>
            </a:pathLst>
          </a:custGeom>
          <a:solidFill>
            <a:srgbClr val="1B4D7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tretch/>
        </p:blipFill>
        <p:spPr>
          <a:xfrm>
            <a:off x="265221" y="284142"/>
            <a:ext cx="584280" cy="620280"/>
          </a:xfrm>
          <a:prstGeom prst="rect">
            <a:avLst/>
          </a:prstGeom>
          <a:ln w="0">
            <a:noFill/>
          </a:ln>
        </p:spPr>
      </p:pic>
      <p:sp>
        <p:nvSpPr>
          <p:cNvPr id="7" name="object 242"/>
          <p:cNvSpPr/>
          <p:nvPr/>
        </p:nvSpPr>
        <p:spPr>
          <a:xfrm>
            <a:off x="884130" y="177970"/>
            <a:ext cx="8136904" cy="8713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0960" rIns="0" bIns="0" anchor="ctr">
            <a:noAutofit/>
          </a:bodyPr>
          <a:lstStyle/>
          <a:p>
            <a:pPr marL="12600" algn="ctr"/>
            <a:r>
              <a:rPr lang="ru-RU" b="1" spc="-1" dirty="0" smtClean="0">
                <a:solidFill>
                  <a:srgbClr val="FFFFFF"/>
                </a:solidFill>
                <a:latin typeface="Times New Roman"/>
              </a:rPr>
              <a:t>Ежемесячная доплата к пенсии по СПК </a:t>
            </a:r>
            <a:r>
              <a:rPr lang="ru-RU" b="1" spc="-1" dirty="0" err="1" smtClean="0">
                <a:solidFill>
                  <a:srgbClr val="FFFFFF"/>
                </a:solidFill>
                <a:latin typeface="Times New Roman"/>
              </a:rPr>
              <a:t>Микряковой</a:t>
            </a:r>
            <a:r>
              <a:rPr lang="ru-RU" b="1" spc="-1" dirty="0" smtClean="0">
                <a:solidFill>
                  <a:srgbClr val="FFFFFF"/>
                </a:solidFill>
                <a:latin typeface="Times New Roman"/>
              </a:rPr>
              <a:t> И.А.</a:t>
            </a:r>
          </a:p>
        </p:txBody>
      </p:sp>
      <p:sp>
        <p:nvSpPr>
          <p:cNvPr id="12" name="object 237"/>
          <p:cNvSpPr/>
          <p:nvPr/>
        </p:nvSpPr>
        <p:spPr>
          <a:xfrm>
            <a:off x="20449" y="1169482"/>
            <a:ext cx="9140760" cy="838977"/>
          </a:xfrm>
          <a:custGeom>
            <a:avLst/>
            <a:gdLst>
              <a:gd name="textAreaLeft" fmla="*/ 0 w 9140760"/>
              <a:gd name="textAreaRight" fmla="*/ 9144000 w 9140760"/>
              <a:gd name="textAreaTop" fmla="*/ 0 h 897840"/>
              <a:gd name="textAreaBottom" fmla="*/ 900360 h 897840"/>
            </a:gdLst>
            <a:ahLst/>
            <a:cxnLst/>
            <a:rect l="textAreaLeft" t="textAreaTop" r="textAreaRight" b="textAreaBottom"/>
            <a:pathLst>
              <a:path w="9144000" h="1045584">
                <a:moveTo>
                  <a:pt x="0" y="1045584"/>
                </a:moveTo>
                <a:lnTo>
                  <a:pt x="9144000" y="1045584"/>
                </a:lnTo>
                <a:lnTo>
                  <a:pt x="9144000" y="0"/>
                </a:lnTo>
                <a:lnTo>
                  <a:pt x="0" y="0"/>
                </a:lnTo>
                <a:lnTo>
                  <a:pt x="0" y="1045584"/>
                </a:lnTo>
                <a:close/>
              </a:path>
            </a:pathLst>
          </a:custGeom>
          <a:solidFill>
            <a:srgbClr val="1B4D7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12600" algn="ctr"/>
            <a:r>
              <a:rPr lang="ru-RU" b="1" spc="-1" dirty="0">
                <a:solidFill>
                  <a:srgbClr val="FFFFFF"/>
                </a:solidFill>
                <a:latin typeface="Times New Roman"/>
              </a:rPr>
              <a:t>Ежемесячное пособие </a:t>
            </a:r>
            <a:r>
              <a:rPr lang="ru-RU" b="1" spc="-1" dirty="0" err="1">
                <a:solidFill>
                  <a:srgbClr val="FFFFFF"/>
                </a:solidFill>
                <a:latin typeface="Times New Roman"/>
              </a:rPr>
              <a:t>Чичеву</a:t>
            </a:r>
            <a:r>
              <a:rPr lang="ru-RU" b="1" spc="-1" dirty="0">
                <a:solidFill>
                  <a:srgbClr val="FFFFFF"/>
                </a:solidFill>
                <a:latin typeface="Times New Roman"/>
              </a:rPr>
              <a:t> Евгению Федоровичу </a:t>
            </a:r>
            <a:endParaRPr lang="ru-RU" b="1" spc="-1" dirty="0" smtClean="0">
              <a:solidFill>
                <a:srgbClr val="FFFFFF"/>
              </a:solidFill>
              <a:latin typeface="Times New Roman"/>
            </a:endParaRPr>
          </a:p>
          <a:p>
            <a:pPr marL="12600" algn="ctr"/>
            <a:r>
              <a:rPr lang="ru-RU" b="1" spc="-1" dirty="0" smtClean="0">
                <a:solidFill>
                  <a:srgbClr val="FFFFFF"/>
                </a:solidFill>
                <a:latin typeface="Times New Roman"/>
              </a:rPr>
              <a:t>за </a:t>
            </a:r>
            <a:r>
              <a:rPr lang="ru-RU" b="1" spc="-1" dirty="0">
                <a:solidFill>
                  <a:srgbClr val="FFFFFF"/>
                </a:solidFill>
                <a:latin typeface="Times New Roman"/>
              </a:rPr>
              <a:t>значительный вклад в социально-экономическое развитие </a:t>
            </a:r>
            <a:endParaRPr lang="ru-RU" b="1" spc="-1" dirty="0" smtClean="0">
              <a:solidFill>
                <a:srgbClr val="FFFFFF"/>
              </a:solidFill>
              <a:latin typeface="Times New Roman"/>
            </a:endParaRPr>
          </a:p>
          <a:p>
            <a:pPr marL="12600" algn="ctr"/>
            <a:r>
              <a:rPr lang="ru-RU" b="1" spc="-1" dirty="0" smtClean="0">
                <a:solidFill>
                  <a:srgbClr val="FFFFFF"/>
                </a:solidFill>
                <a:latin typeface="Times New Roman"/>
              </a:rPr>
              <a:t>Самарской </a:t>
            </a:r>
            <a:r>
              <a:rPr lang="ru-RU" b="1" spc="-1" dirty="0">
                <a:solidFill>
                  <a:srgbClr val="FFFFFF"/>
                </a:solidFill>
                <a:latin typeface="Times New Roman"/>
              </a:rPr>
              <a:t>области</a:t>
            </a:r>
          </a:p>
        </p:txBody>
      </p:sp>
      <p:pic>
        <p:nvPicPr>
          <p:cNvPr id="15" name="Рисунок 14"/>
          <p:cNvPicPr/>
          <p:nvPr/>
        </p:nvPicPr>
        <p:blipFill>
          <a:blip r:embed="rId2" cstate="print"/>
          <a:stretch/>
        </p:blipFill>
        <p:spPr>
          <a:xfrm>
            <a:off x="265221" y="1259642"/>
            <a:ext cx="584280" cy="620280"/>
          </a:xfrm>
          <a:prstGeom prst="rect">
            <a:avLst/>
          </a:prstGeom>
          <a:ln w="0">
            <a:noFill/>
          </a:ln>
        </p:spPr>
      </p:pic>
      <p:sp>
        <p:nvSpPr>
          <p:cNvPr id="17" name="object 237"/>
          <p:cNvSpPr/>
          <p:nvPr/>
        </p:nvSpPr>
        <p:spPr>
          <a:xfrm>
            <a:off x="18888" y="2125570"/>
            <a:ext cx="9140760" cy="838977"/>
          </a:xfrm>
          <a:custGeom>
            <a:avLst/>
            <a:gdLst>
              <a:gd name="textAreaLeft" fmla="*/ 0 w 9140760"/>
              <a:gd name="textAreaRight" fmla="*/ 9144000 w 9140760"/>
              <a:gd name="textAreaTop" fmla="*/ 0 h 897840"/>
              <a:gd name="textAreaBottom" fmla="*/ 900360 h 897840"/>
            </a:gdLst>
            <a:ahLst/>
            <a:cxnLst/>
            <a:rect l="textAreaLeft" t="textAreaTop" r="textAreaRight" b="textAreaBottom"/>
            <a:pathLst>
              <a:path w="9144000" h="1045584">
                <a:moveTo>
                  <a:pt x="0" y="1045584"/>
                </a:moveTo>
                <a:lnTo>
                  <a:pt x="9144000" y="1045584"/>
                </a:lnTo>
                <a:lnTo>
                  <a:pt x="9144000" y="0"/>
                </a:lnTo>
                <a:lnTo>
                  <a:pt x="0" y="0"/>
                </a:lnTo>
                <a:lnTo>
                  <a:pt x="0" y="1045584"/>
                </a:lnTo>
                <a:close/>
              </a:path>
            </a:pathLst>
          </a:custGeom>
          <a:solidFill>
            <a:srgbClr val="1B4D7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12600" algn="ctr"/>
            <a:r>
              <a:rPr lang="ru-RU" b="1" spc="-1" dirty="0" smtClean="0">
                <a:solidFill>
                  <a:srgbClr val="FFFFFF"/>
                </a:solidFill>
                <a:latin typeface="Times New Roman"/>
              </a:rPr>
              <a:t>Единовременная денежная компенсация </a:t>
            </a:r>
          </a:p>
          <a:p>
            <a:pPr marL="12600" algn="ctr"/>
            <a:r>
              <a:rPr lang="ru-RU" b="1" spc="-1" dirty="0" smtClean="0">
                <a:solidFill>
                  <a:srgbClr val="FFFFFF"/>
                </a:solidFill>
                <a:latin typeface="Times New Roman"/>
              </a:rPr>
              <a:t>расходов на установку телефона </a:t>
            </a:r>
          </a:p>
          <a:p>
            <a:pPr marL="12600" algn="ctr"/>
            <a:r>
              <a:rPr lang="ru-RU" b="1" spc="-1" dirty="0" smtClean="0">
                <a:solidFill>
                  <a:srgbClr val="FFFFFF"/>
                </a:solidFill>
                <a:latin typeface="Times New Roman"/>
              </a:rPr>
              <a:t>реабилитированным лицам</a:t>
            </a:r>
            <a:endParaRPr lang="ru-RU" b="1" spc="-1" dirty="0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2" cstate="print"/>
          <a:stretch/>
        </p:blipFill>
        <p:spPr>
          <a:xfrm>
            <a:off x="265221" y="2229715"/>
            <a:ext cx="584280" cy="620280"/>
          </a:xfrm>
          <a:prstGeom prst="rect">
            <a:avLst/>
          </a:prstGeom>
          <a:ln w="0">
            <a:noFill/>
          </a:ln>
        </p:spPr>
      </p:pic>
      <p:sp>
        <p:nvSpPr>
          <p:cNvPr id="20" name="object 237"/>
          <p:cNvSpPr/>
          <p:nvPr/>
        </p:nvSpPr>
        <p:spPr>
          <a:xfrm>
            <a:off x="0" y="3094744"/>
            <a:ext cx="9140760" cy="1126344"/>
          </a:xfrm>
          <a:custGeom>
            <a:avLst/>
            <a:gdLst>
              <a:gd name="textAreaLeft" fmla="*/ 0 w 9140760"/>
              <a:gd name="textAreaRight" fmla="*/ 9144000 w 9140760"/>
              <a:gd name="textAreaTop" fmla="*/ 0 h 897840"/>
              <a:gd name="textAreaBottom" fmla="*/ 900360 h 897840"/>
            </a:gdLst>
            <a:ahLst/>
            <a:cxnLst/>
            <a:rect l="textAreaLeft" t="textAreaTop" r="textAreaRight" b="textAreaBottom"/>
            <a:pathLst>
              <a:path w="9144000" h="1045584">
                <a:moveTo>
                  <a:pt x="0" y="1045584"/>
                </a:moveTo>
                <a:lnTo>
                  <a:pt x="9144000" y="1045584"/>
                </a:lnTo>
                <a:lnTo>
                  <a:pt x="9144000" y="0"/>
                </a:lnTo>
                <a:lnTo>
                  <a:pt x="0" y="0"/>
                </a:lnTo>
                <a:lnTo>
                  <a:pt x="0" y="1045584"/>
                </a:lnTo>
                <a:close/>
              </a:path>
            </a:pathLst>
          </a:custGeom>
          <a:solidFill>
            <a:srgbClr val="1B4D7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12600" algn="ctr"/>
            <a:r>
              <a:rPr lang="ru-RU" b="1" spc="-1" dirty="0" smtClean="0">
                <a:solidFill>
                  <a:srgbClr val="FFFFFF"/>
                </a:solidFill>
                <a:latin typeface="Times New Roman"/>
              </a:rPr>
              <a:t>Единовременная денежная компенсация </a:t>
            </a:r>
          </a:p>
          <a:p>
            <a:pPr marL="12600" algn="ctr"/>
            <a:r>
              <a:rPr lang="ru-RU" b="1" spc="-1" dirty="0" smtClean="0">
                <a:solidFill>
                  <a:srgbClr val="FFFFFF"/>
                </a:solidFill>
                <a:latin typeface="Times New Roman"/>
              </a:rPr>
              <a:t>расходов на автомобильное топливо (100 литров) </a:t>
            </a:r>
          </a:p>
          <a:p>
            <a:pPr marL="12600" algn="ctr"/>
            <a:r>
              <a:rPr lang="ru-RU" b="1" spc="-1" dirty="0" smtClean="0">
                <a:solidFill>
                  <a:srgbClr val="FFFFFF"/>
                </a:solidFill>
                <a:latin typeface="Times New Roman"/>
              </a:rPr>
              <a:t>Героям Советского Союза, Героям Российской Федерации </a:t>
            </a:r>
          </a:p>
          <a:p>
            <a:pPr marL="12600" algn="ctr"/>
            <a:r>
              <a:rPr lang="ru-RU" b="1" spc="-1" dirty="0" smtClean="0">
                <a:solidFill>
                  <a:srgbClr val="FFFFFF"/>
                </a:solidFill>
                <a:latin typeface="Times New Roman"/>
              </a:rPr>
              <a:t>и полным кавалерам ордена Славы</a:t>
            </a:r>
            <a:endParaRPr lang="ru-RU" b="1" spc="-1" dirty="0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21" name="Рисунок 20"/>
          <p:cNvPicPr/>
          <p:nvPr/>
        </p:nvPicPr>
        <p:blipFill>
          <a:blip r:embed="rId2" cstate="print"/>
          <a:stretch/>
        </p:blipFill>
        <p:spPr>
          <a:xfrm>
            <a:off x="265221" y="3377351"/>
            <a:ext cx="584280" cy="620280"/>
          </a:xfrm>
          <a:prstGeom prst="rect">
            <a:avLst/>
          </a:prstGeom>
          <a:ln w="0">
            <a:noFill/>
          </a:ln>
        </p:spPr>
      </p:pic>
      <p:sp>
        <p:nvSpPr>
          <p:cNvPr id="22" name="object 237"/>
          <p:cNvSpPr/>
          <p:nvPr/>
        </p:nvSpPr>
        <p:spPr>
          <a:xfrm>
            <a:off x="0" y="4351285"/>
            <a:ext cx="9140760" cy="956088"/>
          </a:xfrm>
          <a:custGeom>
            <a:avLst/>
            <a:gdLst>
              <a:gd name="textAreaLeft" fmla="*/ 0 w 9140760"/>
              <a:gd name="textAreaRight" fmla="*/ 9144000 w 9140760"/>
              <a:gd name="textAreaTop" fmla="*/ 0 h 897840"/>
              <a:gd name="textAreaBottom" fmla="*/ 900360 h 897840"/>
            </a:gdLst>
            <a:ahLst/>
            <a:cxnLst/>
            <a:rect l="textAreaLeft" t="textAreaTop" r="textAreaRight" b="textAreaBottom"/>
            <a:pathLst>
              <a:path w="9144000" h="1045584">
                <a:moveTo>
                  <a:pt x="0" y="1045584"/>
                </a:moveTo>
                <a:lnTo>
                  <a:pt x="9144000" y="1045584"/>
                </a:lnTo>
                <a:lnTo>
                  <a:pt x="9144000" y="0"/>
                </a:lnTo>
                <a:lnTo>
                  <a:pt x="0" y="0"/>
                </a:lnTo>
                <a:lnTo>
                  <a:pt x="0" y="1045584"/>
                </a:lnTo>
                <a:close/>
              </a:path>
            </a:pathLst>
          </a:custGeom>
          <a:solidFill>
            <a:srgbClr val="1B4D7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12600" algn="ctr"/>
            <a:r>
              <a:rPr lang="ru-RU" b="1" spc="-1" dirty="0">
                <a:solidFill>
                  <a:srgbClr val="FFFFFF"/>
                </a:solidFill>
                <a:latin typeface="Times New Roman"/>
              </a:rPr>
              <a:t>Ежемесячное пособие </a:t>
            </a:r>
            <a:r>
              <a:rPr lang="ru-RU" b="1" spc="-1" dirty="0" smtClean="0">
                <a:solidFill>
                  <a:srgbClr val="FFFFFF"/>
                </a:solidFill>
                <a:latin typeface="Times New Roman"/>
              </a:rPr>
              <a:t>членам семьи в случае смерти (гибели) </a:t>
            </a:r>
          </a:p>
          <a:p>
            <a:pPr marL="12600" algn="ctr"/>
            <a:r>
              <a:rPr lang="ru-RU" b="1" spc="-1" dirty="0" smtClean="0">
                <a:solidFill>
                  <a:srgbClr val="FFFFFF"/>
                </a:solidFill>
                <a:latin typeface="Times New Roman"/>
              </a:rPr>
              <a:t>Героя Советского Союза, Героя Российской Федерации </a:t>
            </a:r>
          </a:p>
          <a:p>
            <a:pPr marL="12600" algn="ctr"/>
            <a:r>
              <a:rPr lang="ru-RU" b="1" spc="-1" dirty="0" smtClean="0">
                <a:solidFill>
                  <a:srgbClr val="FFFFFF"/>
                </a:solidFill>
                <a:latin typeface="Times New Roman"/>
              </a:rPr>
              <a:t>и полного кавалера ордена Славы</a:t>
            </a:r>
            <a:endParaRPr lang="ru-RU" b="1" spc="-1" dirty="0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23" name="Рисунок 22"/>
          <p:cNvPicPr/>
          <p:nvPr/>
        </p:nvPicPr>
        <p:blipFill>
          <a:blip r:embed="rId2" cstate="print"/>
          <a:stretch/>
        </p:blipFill>
        <p:spPr>
          <a:xfrm>
            <a:off x="265221" y="4489280"/>
            <a:ext cx="584280" cy="620280"/>
          </a:xfrm>
          <a:prstGeom prst="rect">
            <a:avLst/>
          </a:prstGeom>
          <a:ln w="0">
            <a:noFill/>
          </a:ln>
        </p:spPr>
      </p:pic>
      <p:sp>
        <p:nvSpPr>
          <p:cNvPr id="24" name="object 237"/>
          <p:cNvSpPr/>
          <p:nvPr/>
        </p:nvSpPr>
        <p:spPr>
          <a:xfrm>
            <a:off x="3240" y="5426645"/>
            <a:ext cx="9140760" cy="666651"/>
          </a:xfrm>
          <a:custGeom>
            <a:avLst/>
            <a:gdLst>
              <a:gd name="textAreaLeft" fmla="*/ 0 w 9140760"/>
              <a:gd name="textAreaRight" fmla="*/ 9144000 w 9140760"/>
              <a:gd name="textAreaTop" fmla="*/ 0 h 897840"/>
              <a:gd name="textAreaBottom" fmla="*/ 900360 h 897840"/>
            </a:gdLst>
            <a:ahLst/>
            <a:cxnLst/>
            <a:rect l="textAreaLeft" t="textAreaTop" r="textAreaRight" b="textAreaBottom"/>
            <a:pathLst>
              <a:path w="9144000" h="1045584">
                <a:moveTo>
                  <a:pt x="0" y="1045584"/>
                </a:moveTo>
                <a:lnTo>
                  <a:pt x="9144000" y="1045584"/>
                </a:lnTo>
                <a:lnTo>
                  <a:pt x="9144000" y="0"/>
                </a:lnTo>
                <a:lnTo>
                  <a:pt x="0" y="0"/>
                </a:lnTo>
                <a:lnTo>
                  <a:pt x="0" y="1045584"/>
                </a:lnTo>
                <a:close/>
              </a:path>
            </a:pathLst>
          </a:custGeom>
          <a:solidFill>
            <a:srgbClr val="1B4D7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12600" algn="ctr"/>
            <a:r>
              <a:rPr lang="ru-RU" b="1" spc="-1" dirty="0" smtClean="0">
                <a:solidFill>
                  <a:srgbClr val="FFFFFF"/>
                </a:solidFill>
                <a:latin typeface="Times New Roman"/>
              </a:rPr>
              <a:t>Предоставление материальной поддержки </a:t>
            </a:r>
          </a:p>
          <a:p>
            <a:pPr marL="12600" algn="ctr"/>
            <a:r>
              <a:rPr lang="ru-RU" b="1" spc="-1" dirty="0" smtClean="0">
                <a:solidFill>
                  <a:srgbClr val="FFFFFF"/>
                </a:solidFill>
                <a:latin typeface="Times New Roman"/>
              </a:rPr>
              <a:t>вдовам Героев Советского Союза, участников ВОВ</a:t>
            </a:r>
            <a:endParaRPr lang="ru-RU" b="1" spc="-1" dirty="0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25" name="Рисунок 24"/>
          <p:cNvPicPr/>
          <p:nvPr/>
        </p:nvPicPr>
        <p:blipFill>
          <a:blip r:embed="rId2" cstate="print"/>
          <a:stretch/>
        </p:blipFill>
        <p:spPr>
          <a:xfrm>
            <a:off x="265221" y="5426645"/>
            <a:ext cx="584280" cy="6202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2978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object 34"/>
          <p:cNvGrpSpPr/>
          <p:nvPr/>
        </p:nvGrpSpPr>
        <p:grpSpPr>
          <a:xfrm>
            <a:off x="329497" y="316685"/>
            <a:ext cx="757238" cy="521970"/>
            <a:chOff x="589508" y="502453"/>
            <a:chExt cx="1009650" cy="695960"/>
          </a:xfrm>
        </p:grpSpPr>
        <p:sp>
          <p:nvSpPr>
            <p:cNvPr id="35" name="object 35"/>
            <p:cNvSpPr/>
            <p:nvPr/>
          </p:nvSpPr>
          <p:spPr>
            <a:xfrm>
              <a:off x="589508" y="502453"/>
              <a:ext cx="1009650" cy="695960"/>
            </a:xfrm>
            <a:custGeom>
              <a:avLst/>
              <a:gdLst/>
              <a:ahLst/>
              <a:cxnLst/>
              <a:rect l="l" t="t" r="r" b="b"/>
              <a:pathLst>
                <a:path w="1009650" h="695960">
                  <a:moveTo>
                    <a:pt x="1005497" y="0"/>
                  </a:moveTo>
                  <a:lnTo>
                    <a:pt x="323240" y="0"/>
                  </a:lnTo>
                  <a:lnTo>
                    <a:pt x="320141" y="1917"/>
                  </a:lnTo>
                  <a:lnTo>
                    <a:pt x="0" y="687895"/>
                  </a:lnTo>
                  <a:lnTo>
                    <a:pt x="6870" y="695375"/>
                  </a:lnTo>
                  <a:lnTo>
                    <a:pt x="1007122" y="331660"/>
                  </a:lnTo>
                  <a:lnTo>
                    <a:pt x="1009408" y="328345"/>
                  </a:lnTo>
                  <a:lnTo>
                    <a:pt x="1009408" y="3886"/>
                  </a:lnTo>
                  <a:lnTo>
                    <a:pt x="1005497" y="0"/>
                  </a:lnTo>
                  <a:close/>
                </a:path>
              </a:pathLst>
            </a:custGeom>
            <a:solidFill>
              <a:srgbClr val="F93447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6" name="object 36"/>
            <p:cNvSpPr/>
            <p:nvPr/>
          </p:nvSpPr>
          <p:spPr>
            <a:xfrm>
              <a:off x="926122" y="519912"/>
              <a:ext cx="653415" cy="297180"/>
            </a:xfrm>
            <a:custGeom>
              <a:avLst/>
              <a:gdLst/>
              <a:ahLst/>
              <a:cxnLst/>
              <a:rect l="l" t="t" r="r" b="b"/>
              <a:pathLst>
                <a:path w="653415" h="297180">
                  <a:moveTo>
                    <a:pt x="43078" y="50495"/>
                  </a:moveTo>
                  <a:lnTo>
                    <a:pt x="29159" y="50495"/>
                  </a:lnTo>
                  <a:lnTo>
                    <a:pt x="29159" y="87604"/>
                  </a:lnTo>
                  <a:lnTo>
                    <a:pt x="43078" y="87604"/>
                  </a:lnTo>
                  <a:lnTo>
                    <a:pt x="43078" y="50495"/>
                  </a:lnTo>
                  <a:close/>
                </a:path>
                <a:path w="653415" h="297180">
                  <a:moveTo>
                    <a:pt x="43078" y="1028"/>
                  </a:moveTo>
                  <a:lnTo>
                    <a:pt x="29159" y="1028"/>
                  </a:lnTo>
                  <a:lnTo>
                    <a:pt x="29159" y="38100"/>
                  </a:lnTo>
                  <a:lnTo>
                    <a:pt x="13652" y="38100"/>
                  </a:lnTo>
                  <a:lnTo>
                    <a:pt x="13652" y="1028"/>
                  </a:lnTo>
                  <a:lnTo>
                    <a:pt x="0" y="1028"/>
                  </a:lnTo>
                  <a:lnTo>
                    <a:pt x="0" y="87591"/>
                  </a:lnTo>
                  <a:lnTo>
                    <a:pt x="13652" y="87591"/>
                  </a:lnTo>
                  <a:lnTo>
                    <a:pt x="13652" y="50482"/>
                  </a:lnTo>
                  <a:lnTo>
                    <a:pt x="43078" y="50482"/>
                  </a:lnTo>
                  <a:lnTo>
                    <a:pt x="43078" y="38100"/>
                  </a:lnTo>
                  <a:lnTo>
                    <a:pt x="43078" y="1028"/>
                  </a:lnTo>
                  <a:close/>
                </a:path>
                <a:path w="653415" h="297180">
                  <a:moveTo>
                    <a:pt x="99555" y="87604"/>
                  </a:moveTo>
                  <a:lnTo>
                    <a:pt x="97015" y="71932"/>
                  </a:lnTo>
                  <a:lnTo>
                    <a:pt x="95135" y="60172"/>
                  </a:lnTo>
                  <a:lnTo>
                    <a:pt x="88099" y="16370"/>
                  </a:lnTo>
                  <a:lnTo>
                    <a:pt x="74942" y="16370"/>
                  </a:lnTo>
                  <a:lnTo>
                    <a:pt x="81521" y="60159"/>
                  </a:lnTo>
                  <a:lnTo>
                    <a:pt x="68376" y="60159"/>
                  </a:lnTo>
                  <a:lnTo>
                    <a:pt x="74942" y="16357"/>
                  </a:lnTo>
                  <a:lnTo>
                    <a:pt x="88099" y="16357"/>
                  </a:lnTo>
                  <a:lnTo>
                    <a:pt x="85623" y="1028"/>
                  </a:lnTo>
                  <a:lnTo>
                    <a:pt x="65633" y="1028"/>
                  </a:lnTo>
                  <a:lnTo>
                    <a:pt x="51714" y="87591"/>
                  </a:lnTo>
                  <a:lnTo>
                    <a:pt x="64262" y="87591"/>
                  </a:lnTo>
                  <a:lnTo>
                    <a:pt x="66636" y="71932"/>
                  </a:lnTo>
                  <a:lnTo>
                    <a:pt x="83426" y="71932"/>
                  </a:lnTo>
                  <a:lnTo>
                    <a:pt x="85750" y="87604"/>
                  </a:lnTo>
                  <a:lnTo>
                    <a:pt x="99555" y="87604"/>
                  </a:lnTo>
                  <a:close/>
                </a:path>
                <a:path w="653415" h="297180">
                  <a:moveTo>
                    <a:pt x="157175" y="75526"/>
                  </a:moveTo>
                  <a:lnTo>
                    <a:pt x="151231" y="75526"/>
                  </a:lnTo>
                  <a:lnTo>
                    <a:pt x="151231" y="75260"/>
                  </a:lnTo>
                  <a:lnTo>
                    <a:pt x="151244" y="1041"/>
                  </a:lnTo>
                  <a:lnTo>
                    <a:pt x="137325" y="1041"/>
                  </a:lnTo>
                  <a:lnTo>
                    <a:pt x="137325" y="75247"/>
                  </a:lnTo>
                  <a:lnTo>
                    <a:pt x="121805" y="75247"/>
                  </a:lnTo>
                  <a:lnTo>
                    <a:pt x="121805" y="1028"/>
                  </a:lnTo>
                  <a:lnTo>
                    <a:pt x="108127" y="1028"/>
                  </a:lnTo>
                  <a:lnTo>
                    <a:pt x="108127" y="87591"/>
                  </a:lnTo>
                  <a:lnTo>
                    <a:pt x="143891" y="87591"/>
                  </a:lnTo>
                  <a:lnTo>
                    <a:pt x="143891" y="99250"/>
                  </a:lnTo>
                  <a:lnTo>
                    <a:pt x="157175" y="99250"/>
                  </a:lnTo>
                  <a:lnTo>
                    <a:pt x="157175" y="75526"/>
                  </a:lnTo>
                  <a:close/>
                </a:path>
                <a:path w="653415" h="297180">
                  <a:moveTo>
                    <a:pt x="209854" y="26644"/>
                  </a:moveTo>
                  <a:lnTo>
                    <a:pt x="197637" y="26644"/>
                  </a:lnTo>
                  <a:lnTo>
                    <a:pt x="197637" y="87604"/>
                  </a:lnTo>
                  <a:lnTo>
                    <a:pt x="209854" y="87604"/>
                  </a:lnTo>
                  <a:lnTo>
                    <a:pt x="209854" y="26644"/>
                  </a:lnTo>
                  <a:close/>
                </a:path>
                <a:path w="653415" h="297180">
                  <a:moveTo>
                    <a:pt x="209854" y="1028"/>
                  </a:moveTo>
                  <a:lnTo>
                    <a:pt x="194868" y="1028"/>
                  </a:lnTo>
                  <a:lnTo>
                    <a:pt x="183692" y="36766"/>
                  </a:lnTo>
                  <a:lnTo>
                    <a:pt x="178752" y="55841"/>
                  </a:lnTo>
                  <a:lnTo>
                    <a:pt x="178739" y="1028"/>
                  </a:lnTo>
                  <a:lnTo>
                    <a:pt x="166547" y="1028"/>
                  </a:lnTo>
                  <a:lnTo>
                    <a:pt x="166547" y="87591"/>
                  </a:lnTo>
                  <a:lnTo>
                    <a:pt x="180594" y="87591"/>
                  </a:lnTo>
                  <a:lnTo>
                    <a:pt x="189712" y="55841"/>
                  </a:lnTo>
                  <a:lnTo>
                    <a:pt x="191985" y="47904"/>
                  </a:lnTo>
                  <a:lnTo>
                    <a:pt x="197637" y="26631"/>
                  </a:lnTo>
                  <a:lnTo>
                    <a:pt x="209854" y="26631"/>
                  </a:lnTo>
                  <a:lnTo>
                    <a:pt x="209854" y="1028"/>
                  </a:lnTo>
                  <a:close/>
                </a:path>
                <a:path w="653415" h="297180">
                  <a:moveTo>
                    <a:pt x="261467" y="7937"/>
                  </a:moveTo>
                  <a:lnTo>
                    <a:pt x="254127" y="0"/>
                  </a:lnTo>
                  <a:lnTo>
                    <a:pt x="247751" y="0"/>
                  </a:lnTo>
                  <a:lnTo>
                    <a:pt x="247751" y="14732"/>
                  </a:lnTo>
                  <a:lnTo>
                    <a:pt x="247751" y="73888"/>
                  </a:lnTo>
                  <a:lnTo>
                    <a:pt x="245097" y="76212"/>
                  </a:lnTo>
                  <a:lnTo>
                    <a:pt x="236397" y="76212"/>
                  </a:lnTo>
                  <a:lnTo>
                    <a:pt x="233654" y="73888"/>
                  </a:lnTo>
                  <a:lnTo>
                    <a:pt x="233654" y="14732"/>
                  </a:lnTo>
                  <a:lnTo>
                    <a:pt x="236397" y="12382"/>
                  </a:lnTo>
                  <a:lnTo>
                    <a:pt x="245071" y="12382"/>
                  </a:lnTo>
                  <a:lnTo>
                    <a:pt x="247751" y="14732"/>
                  </a:lnTo>
                  <a:lnTo>
                    <a:pt x="247751" y="0"/>
                  </a:lnTo>
                  <a:lnTo>
                    <a:pt x="227342" y="0"/>
                  </a:lnTo>
                  <a:lnTo>
                    <a:pt x="219964" y="7937"/>
                  </a:lnTo>
                  <a:lnTo>
                    <a:pt x="219964" y="80670"/>
                  </a:lnTo>
                  <a:lnTo>
                    <a:pt x="227342" y="88620"/>
                  </a:lnTo>
                  <a:lnTo>
                    <a:pt x="254127" y="88620"/>
                  </a:lnTo>
                  <a:lnTo>
                    <a:pt x="261467" y="80670"/>
                  </a:lnTo>
                  <a:lnTo>
                    <a:pt x="261467" y="76212"/>
                  </a:lnTo>
                  <a:lnTo>
                    <a:pt x="261442" y="12382"/>
                  </a:lnTo>
                  <a:lnTo>
                    <a:pt x="261467" y="7937"/>
                  </a:lnTo>
                  <a:close/>
                </a:path>
                <a:path w="653415" h="297180">
                  <a:moveTo>
                    <a:pt x="314718" y="50495"/>
                  </a:moveTo>
                  <a:lnTo>
                    <a:pt x="300812" y="50495"/>
                  </a:lnTo>
                  <a:lnTo>
                    <a:pt x="300812" y="87604"/>
                  </a:lnTo>
                  <a:lnTo>
                    <a:pt x="314718" y="87604"/>
                  </a:lnTo>
                  <a:lnTo>
                    <a:pt x="314718" y="50495"/>
                  </a:lnTo>
                  <a:close/>
                </a:path>
                <a:path w="653415" h="297180">
                  <a:moveTo>
                    <a:pt x="314718" y="1028"/>
                  </a:moveTo>
                  <a:lnTo>
                    <a:pt x="300812" y="1028"/>
                  </a:lnTo>
                  <a:lnTo>
                    <a:pt x="300812" y="38100"/>
                  </a:lnTo>
                  <a:lnTo>
                    <a:pt x="285292" y="38100"/>
                  </a:lnTo>
                  <a:lnTo>
                    <a:pt x="285292" y="1028"/>
                  </a:lnTo>
                  <a:lnTo>
                    <a:pt x="271678" y="1028"/>
                  </a:lnTo>
                  <a:lnTo>
                    <a:pt x="271678" y="87591"/>
                  </a:lnTo>
                  <a:lnTo>
                    <a:pt x="285292" y="87591"/>
                  </a:lnTo>
                  <a:lnTo>
                    <a:pt x="285292" y="50482"/>
                  </a:lnTo>
                  <a:lnTo>
                    <a:pt x="314693" y="50482"/>
                  </a:lnTo>
                  <a:lnTo>
                    <a:pt x="314693" y="38100"/>
                  </a:lnTo>
                  <a:lnTo>
                    <a:pt x="314718" y="1028"/>
                  </a:lnTo>
                  <a:close/>
                </a:path>
                <a:path w="653415" h="297180">
                  <a:moveTo>
                    <a:pt x="328256" y="117360"/>
                  </a:moveTo>
                  <a:lnTo>
                    <a:pt x="328244" y="104978"/>
                  </a:lnTo>
                  <a:lnTo>
                    <a:pt x="285153" y="104978"/>
                  </a:lnTo>
                  <a:lnTo>
                    <a:pt x="285153" y="191604"/>
                  </a:lnTo>
                  <a:lnTo>
                    <a:pt x="298780" y="191604"/>
                  </a:lnTo>
                  <a:lnTo>
                    <a:pt x="298780" y="117360"/>
                  </a:lnTo>
                  <a:lnTo>
                    <a:pt x="314312" y="117360"/>
                  </a:lnTo>
                  <a:lnTo>
                    <a:pt x="314312" y="191604"/>
                  </a:lnTo>
                  <a:lnTo>
                    <a:pt x="328256" y="191604"/>
                  </a:lnTo>
                  <a:lnTo>
                    <a:pt x="328256" y="117360"/>
                  </a:lnTo>
                  <a:close/>
                </a:path>
                <a:path w="653415" h="297180">
                  <a:moveTo>
                    <a:pt x="371386" y="87604"/>
                  </a:moveTo>
                  <a:lnTo>
                    <a:pt x="368846" y="71932"/>
                  </a:lnTo>
                  <a:lnTo>
                    <a:pt x="366953" y="60159"/>
                  </a:lnTo>
                  <a:lnTo>
                    <a:pt x="359892" y="16370"/>
                  </a:lnTo>
                  <a:lnTo>
                    <a:pt x="346760" y="16370"/>
                  </a:lnTo>
                  <a:lnTo>
                    <a:pt x="353339" y="60159"/>
                  </a:lnTo>
                  <a:lnTo>
                    <a:pt x="340194" y="60159"/>
                  </a:lnTo>
                  <a:lnTo>
                    <a:pt x="346760" y="16357"/>
                  </a:lnTo>
                  <a:lnTo>
                    <a:pt x="359892" y="16357"/>
                  </a:lnTo>
                  <a:lnTo>
                    <a:pt x="357416" y="1028"/>
                  </a:lnTo>
                  <a:lnTo>
                    <a:pt x="337451" y="1028"/>
                  </a:lnTo>
                  <a:lnTo>
                    <a:pt x="323519" y="87591"/>
                  </a:lnTo>
                  <a:lnTo>
                    <a:pt x="336054" y="87591"/>
                  </a:lnTo>
                  <a:lnTo>
                    <a:pt x="338467" y="71932"/>
                  </a:lnTo>
                  <a:lnTo>
                    <a:pt x="355193" y="71932"/>
                  </a:lnTo>
                  <a:lnTo>
                    <a:pt x="357581" y="87604"/>
                  </a:lnTo>
                  <a:lnTo>
                    <a:pt x="371386" y="87604"/>
                  </a:lnTo>
                  <a:close/>
                </a:path>
                <a:path w="653415" h="297180">
                  <a:moveTo>
                    <a:pt x="379564" y="117360"/>
                  </a:moveTo>
                  <a:lnTo>
                    <a:pt x="379552" y="112522"/>
                  </a:lnTo>
                  <a:lnTo>
                    <a:pt x="372884" y="104978"/>
                  </a:lnTo>
                  <a:lnTo>
                    <a:pt x="365925" y="104978"/>
                  </a:lnTo>
                  <a:lnTo>
                    <a:pt x="365925" y="119329"/>
                  </a:lnTo>
                  <a:lnTo>
                    <a:pt x="365925" y="144703"/>
                  </a:lnTo>
                  <a:lnTo>
                    <a:pt x="363562" y="146659"/>
                  </a:lnTo>
                  <a:lnTo>
                    <a:pt x="352767" y="146659"/>
                  </a:lnTo>
                  <a:lnTo>
                    <a:pt x="352767" y="117360"/>
                  </a:lnTo>
                  <a:lnTo>
                    <a:pt x="363562" y="117360"/>
                  </a:lnTo>
                  <a:lnTo>
                    <a:pt x="365925" y="119329"/>
                  </a:lnTo>
                  <a:lnTo>
                    <a:pt x="365925" y="104978"/>
                  </a:lnTo>
                  <a:lnTo>
                    <a:pt x="339115" y="104978"/>
                  </a:lnTo>
                  <a:lnTo>
                    <a:pt x="339115" y="191604"/>
                  </a:lnTo>
                  <a:lnTo>
                    <a:pt x="352767" y="191604"/>
                  </a:lnTo>
                  <a:lnTo>
                    <a:pt x="352767" y="159067"/>
                  </a:lnTo>
                  <a:lnTo>
                    <a:pt x="372884" y="159067"/>
                  </a:lnTo>
                  <a:lnTo>
                    <a:pt x="379552" y="151498"/>
                  </a:lnTo>
                  <a:lnTo>
                    <a:pt x="379552" y="146659"/>
                  </a:lnTo>
                  <a:lnTo>
                    <a:pt x="379564" y="117360"/>
                  </a:lnTo>
                  <a:close/>
                </a:path>
                <a:path w="653415" h="297180">
                  <a:moveTo>
                    <a:pt x="394525" y="216446"/>
                  </a:moveTo>
                  <a:lnTo>
                    <a:pt x="387858" y="208927"/>
                  </a:lnTo>
                  <a:lnTo>
                    <a:pt x="354076" y="208927"/>
                  </a:lnTo>
                  <a:lnTo>
                    <a:pt x="354076" y="295541"/>
                  </a:lnTo>
                  <a:lnTo>
                    <a:pt x="367715" y="295541"/>
                  </a:lnTo>
                  <a:lnTo>
                    <a:pt x="367715" y="263017"/>
                  </a:lnTo>
                  <a:lnTo>
                    <a:pt x="387858" y="263017"/>
                  </a:lnTo>
                  <a:lnTo>
                    <a:pt x="394525" y="255498"/>
                  </a:lnTo>
                  <a:lnTo>
                    <a:pt x="394525" y="250634"/>
                  </a:lnTo>
                  <a:lnTo>
                    <a:pt x="367715" y="250634"/>
                  </a:lnTo>
                  <a:lnTo>
                    <a:pt x="367715" y="221297"/>
                  </a:lnTo>
                  <a:lnTo>
                    <a:pt x="378536" y="221297"/>
                  </a:lnTo>
                  <a:lnTo>
                    <a:pt x="380898" y="223266"/>
                  </a:lnTo>
                  <a:lnTo>
                    <a:pt x="380898" y="248640"/>
                  </a:lnTo>
                  <a:lnTo>
                    <a:pt x="378536" y="250621"/>
                  </a:lnTo>
                  <a:lnTo>
                    <a:pt x="394512" y="250621"/>
                  </a:lnTo>
                  <a:lnTo>
                    <a:pt x="394512" y="221297"/>
                  </a:lnTo>
                  <a:lnTo>
                    <a:pt x="394525" y="216446"/>
                  </a:lnTo>
                  <a:close/>
                </a:path>
                <a:path w="653415" h="297180">
                  <a:moveTo>
                    <a:pt x="427736" y="13385"/>
                  </a:moveTo>
                  <a:lnTo>
                    <a:pt x="413791" y="13385"/>
                  </a:lnTo>
                  <a:lnTo>
                    <a:pt x="413791" y="87604"/>
                  </a:lnTo>
                  <a:lnTo>
                    <a:pt x="427736" y="87604"/>
                  </a:lnTo>
                  <a:lnTo>
                    <a:pt x="427736" y="13385"/>
                  </a:lnTo>
                  <a:close/>
                </a:path>
                <a:path w="653415" h="297180">
                  <a:moveTo>
                    <a:pt x="427736" y="1028"/>
                  </a:moveTo>
                  <a:lnTo>
                    <a:pt x="389166" y="1028"/>
                  </a:lnTo>
                  <a:lnTo>
                    <a:pt x="386588" y="74485"/>
                  </a:lnTo>
                  <a:lnTo>
                    <a:pt x="384657" y="75374"/>
                  </a:lnTo>
                  <a:lnTo>
                    <a:pt x="378472" y="75374"/>
                  </a:lnTo>
                  <a:lnTo>
                    <a:pt x="378472" y="87718"/>
                  </a:lnTo>
                  <a:lnTo>
                    <a:pt x="394258" y="87718"/>
                  </a:lnTo>
                  <a:lnTo>
                    <a:pt x="399910" y="81521"/>
                  </a:lnTo>
                  <a:lnTo>
                    <a:pt x="401942" y="13373"/>
                  </a:lnTo>
                  <a:lnTo>
                    <a:pt x="427736" y="13373"/>
                  </a:lnTo>
                  <a:lnTo>
                    <a:pt x="427736" y="1028"/>
                  </a:lnTo>
                  <a:close/>
                </a:path>
                <a:path w="653415" h="297180">
                  <a:moveTo>
                    <a:pt x="429348" y="111874"/>
                  </a:moveTo>
                  <a:lnTo>
                    <a:pt x="422021" y="104000"/>
                  </a:lnTo>
                  <a:lnTo>
                    <a:pt x="395198" y="104000"/>
                  </a:lnTo>
                  <a:lnTo>
                    <a:pt x="387858" y="111874"/>
                  </a:lnTo>
                  <a:lnTo>
                    <a:pt x="387858" y="184670"/>
                  </a:lnTo>
                  <a:lnTo>
                    <a:pt x="395198" y="192557"/>
                  </a:lnTo>
                  <a:lnTo>
                    <a:pt x="422021" y="192557"/>
                  </a:lnTo>
                  <a:lnTo>
                    <a:pt x="429348" y="184670"/>
                  </a:lnTo>
                  <a:lnTo>
                    <a:pt x="429348" y="180213"/>
                  </a:lnTo>
                  <a:lnTo>
                    <a:pt x="429336" y="116332"/>
                  </a:lnTo>
                  <a:lnTo>
                    <a:pt x="412965" y="116332"/>
                  </a:lnTo>
                  <a:lnTo>
                    <a:pt x="415709" y="118681"/>
                  </a:lnTo>
                  <a:lnTo>
                    <a:pt x="415709" y="177863"/>
                  </a:lnTo>
                  <a:lnTo>
                    <a:pt x="412978" y="180213"/>
                  </a:lnTo>
                  <a:lnTo>
                    <a:pt x="404253" y="180213"/>
                  </a:lnTo>
                  <a:lnTo>
                    <a:pt x="401548" y="177876"/>
                  </a:lnTo>
                  <a:lnTo>
                    <a:pt x="401548" y="118668"/>
                  </a:lnTo>
                  <a:lnTo>
                    <a:pt x="404253" y="116319"/>
                  </a:lnTo>
                  <a:lnTo>
                    <a:pt x="429348" y="116319"/>
                  </a:lnTo>
                  <a:lnTo>
                    <a:pt x="429348" y="111874"/>
                  </a:lnTo>
                  <a:close/>
                </a:path>
                <a:path w="653415" h="297180">
                  <a:moveTo>
                    <a:pt x="444334" y="215887"/>
                  </a:moveTo>
                  <a:lnTo>
                    <a:pt x="437019" y="207949"/>
                  </a:lnTo>
                  <a:lnTo>
                    <a:pt x="430695" y="207949"/>
                  </a:lnTo>
                  <a:lnTo>
                    <a:pt x="430695" y="222681"/>
                  </a:lnTo>
                  <a:lnTo>
                    <a:pt x="430695" y="281863"/>
                  </a:lnTo>
                  <a:lnTo>
                    <a:pt x="427977" y="284162"/>
                  </a:lnTo>
                  <a:lnTo>
                    <a:pt x="419277" y="284162"/>
                  </a:lnTo>
                  <a:lnTo>
                    <a:pt x="416509" y="281863"/>
                  </a:lnTo>
                  <a:lnTo>
                    <a:pt x="416509" y="222681"/>
                  </a:lnTo>
                  <a:lnTo>
                    <a:pt x="419277" y="220268"/>
                  </a:lnTo>
                  <a:lnTo>
                    <a:pt x="427977" y="220268"/>
                  </a:lnTo>
                  <a:lnTo>
                    <a:pt x="430695" y="222681"/>
                  </a:lnTo>
                  <a:lnTo>
                    <a:pt x="430695" y="207949"/>
                  </a:lnTo>
                  <a:lnTo>
                    <a:pt x="410171" y="207949"/>
                  </a:lnTo>
                  <a:lnTo>
                    <a:pt x="402894" y="215887"/>
                  </a:lnTo>
                  <a:lnTo>
                    <a:pt x="402894" y="288632"/>
                  </a:lnTo>
                  <a:lnTo>
                    <a:pt x="410171" y="296557"/>
                  </a:lnTo>
                  <a:lnTo>
                    <a:pt x="437019" y="296557"/>
                  </a:lnTo>
                  <a:lnTo>
                    <a:pt x="444334" y="288632"/>
                  </a:lnTo>
                  <a:lnTo>
                    <a:pt x="444334" y="284162"/>
                  </a:lnTo>
                  <a:lnTo>
                    <a:pt x="444334" y="220268"/>
                  </a:lnTo>
                  <a:lnTo>
                    <a:pt x="444334" y="215887"/>
                  </a:lnTo>
                  <a:close/>
                </a:path>
                <a:path w="653415" h="297180">
                  <a:moveTo>
                    <a:pt x="476821" y="104978"/>
                  </a:moveTo>
                  <a:lnTo>
                    <a:pt x="439559" y="104978"/>
                  </a:lnTo>
                  <a:lnTo>
                    <a:pt x="439559" y="191604"/>
                  </a:lnTo>
                  <a:lnTo>
                    <a:pt x="476821" y="191604"/>
                  </a:lnTo>
                  <a:lnTo>
                    <a:pt x="476821" y="179222"/>
                  </a:lnTo>
                  <a:lnTo>
                    <a:pt x="453199" y="179222"/>
                  </a:lnTo>
                  <a:lnTo>
                    <a:pt x="453199" y="153847"/>
                  </a:lnTo>
                  <a:lnTo>
                    <a:pt x="471957" y="153847"/>
                  </a:lnTo>
                  <a:lnTo>
                    <a:pt x="471957" y="141490"/>
                  </a:lnTo>
                  <a:lnTo>
                    <a:pt x="453199" y="141490"/>
                  </a:lnTo>
                  <a:lnTo>
                    <a:pt x="453199" y="117360"/>
                  </a:lnTo>
                  <a:lnTo>
                    <a:pt x="476821" y="117360"/>
                  </a:lnTo>
                  <a:lnTo>
                    <a:pt x="476821" y="104978"/>
                  </a:lnTo>
                  <a:close/>
                </a:path>
                <a:path w="653415" h="297180">
                  <a:moveTo>
                    <a:pt x="479272" y="41109"/>
                  </a:moveTo>
                  <a:lnTo>
                    <a:pt x="472579" y="33591"/>
                  </a:lnTo>
                  <a:lnTo>
                    <a:pt x="452462" y="33591"/>
                  </a:lnTo>
                  <a:lnTo>
                    <a:pt x="452462" y="1028"/>
                  </a:lnTo>
                  <a:lnTo>
                    <a:pt x="438835" y="1028"/>
                  </a:lnTo>
                  <a:lnTo>
                    <a:pt x="438835" y="87591"/>
                  </a:lnTo>
                  <a:lnTo>
                    <a:pt x="472579" y="87591"/>
                  </a:lnTo>
                  <a:lnTo>
                    <a:pt x="479272" y="80111"/>
                  </a:lnTo>
                  <a:lnTo>
                    <a:pt x="479272" y="75247"/>
                  </a:lnTo>
                  <a:lnTo>
                    <a:pt x="479247" y="45961"/>
                  </a:lnTo>
                  <a:lnTo>
                    <a:pt x="463232" y="45961"/>
                  </a:lnTo>
                  <a:lnTo>
                    <a:pt x="465683" y="47917"/>
                  </a:lnTo>
                  <a:lnTo>
                    <a:pt x="465683" y="73291"/>
                  </a:lnTo>
                  <a:lnTo>
                    <a:pt x="463245" y="75247"/>
                  </a:lnTo>
                  <a:lnTo>
                    <a:pt x="452462" y="75247"/>
                  </a:lnTo>
                  <a:lnTo>
                    <a:pt x="452462" y="45948"/>
                  </a:lnTo>
                  <a:lnTo>
                    <a:pt x="479272" y="45948"/>
                  </a:lnTo>
                  <a:lnTo>
                    <a:pt x="479272" y="41109"/>
                  </a:lnTo>
                  <a:close/>
                </a:path>
                <a:path w="653415" h="297180">
                  <a:moveTo>
                    <a:pt x="494499" y="215887"/>
                  </a:moveTo>
                  <a:lnTo>
                    <a:pt x="487540" y="207949"/>
                  </a:lnTo>
                  <a:lnTo>
                    <a:pt x="460717" y="207949"/>
                  </a:lnTo>
                  <a:lnTo>
                    <a:pt x="453771" y="215887"/>
                  </a:lnTo>
                  <a:lnTo>
                    <a:pt x="453771" y="288632"/>
                  </a:lnTo>
                  <a:lnTo>
                    <a:pt x="460717" y="296557"/>
                  </a:lnTo>
                  <a:lnTo>
                    <a:pt x="487540" y="296557"/>
                  </a:lnTo>
                  <a:lnTo>
                    <a:pt x="494499" y="288632"/>
                  </a:lnTo>
                  <a:lnTo>
                    <a:pt x="494499" y="284048"/>
                  </a:lnTo>
                  <a:lnTo>
                    <a:pt x="494499" y="263245"/>
                  </a:lnTo>
                  <a:lnTo>
                    <a:pt x="481558" y="263245"/>
                  </a:lnTo>
                  <a:lnTo>
                    <a:pt x="481558" y="281863"/>
                  </a:lnTo>
                  <a:lnTo>
                    <a:pt x="478840" y="284048"/>
                  </a:lnTo>
                  <a:lnTo>
                    <a:pt x="470204" y="284048"/>
                  </a:lnTo>
                  <a:lnTo>
                    <a:pt x="467461" y="281863"/>
                  </a:lnTo>
                  <a:lnTo>
                    <a:pt x="467461" y="222681"/>
                  </a:lnTo>
                  <a:lnTo>
                    <a:pt x="470204" y="220268"/>
                  </a:lnTo>
                  <a:lnTo>
                    <a:pt x="478828" y="220268"/>
                  </a:lnTo>
                  <a:lnTo>
                    <a:pt x="481545" y="222681"/>
                  </a:lnTo>
                  <a:lnTo>
                    <a:pt x="481545" y="238112"/>
                  </a:lnTo>
                  <a:lnTo>
                    <a:pt x="494499" y="238112"/>
                  </a:lnTo>
                  <a:lnTo>
                    <a:pt x="494499" y="220268"/>
                  </a:lnTo>
                  <a:lnTo>
                    <a:pt x="494499" y="215887"/>
                  </a:lnTo>
                  <a:close/>
                </a:path>
                <a:path w="653415" h="297180">
                  <a:moveTo>
                    <a:pt x="531787" y="104978"/>
                  </a:moveTo>
                  <a:lnTo>
                    <a:pt x="518109" y="104978"/>
                  </a:lnTo>
                  <a:lnTo>
                    <a:pt x="500265" y="142697"/>
                  </a:lnTo>
                  <a:lnTo>
                    <a:pt x="500253" y="104978"/>
                  </a:lnTo>
                  <a:lnTo>
                    <a:pt x="486600" y="104978"/>
                  </a:lnTo>
                  <a:lnTo>
                    <a:pt x="486600" y="191604"/>
                  </a:lnTo>
                  <a:lnTo>
                    <a:pt x="500253" y="191604"/>
                  </a:lnTo>
                  <a:lnTo>
                    <a:pt x="500253" y="165011"/>
                  </a:lnTo>
                  <a:lnTo>
                    <a:pt x="504469" y="157048"/>
                  </a:lnTo>
                  <a:lnTo>
                    <a:pt x="517791" y="191604"/>
                  </a:lnTo>
                  <a:lnTo>
                    <a:pt x="531787" y="191604"/>
                  </a:lnTo>
                  <a:lnTo>
                    <a:pt x="518109" y="157048"/>
                  </a:lnTo>
                  <a:lnTo>
                    <a:pt x="512787" y="143611"/>
                  </a:lnTo>
                  <a:lnTo>
                    <a:pt x="513245" y="142697"/>
                  </a:lnTo>
                  <a:lnTo>
                    <a:pt x="531787" y="104978"/>
                  </a:lnTo>
                  <a:close/>
                </a:path>
                <a:path w="653415" h="297180">
                  <a:moveTo>
                    <a:pt x="532104" y="50495"/>
                  </a:moveTo>
                  <a:lnTo>
                    <a:pt x="518185" y="50495"/>
                  </a:lnTo>
                  <a:lnTo>
                    <a:pt x="518185" y="87604"/>
                  </a:lnTo>
                  <a:lnTo>
                    <a:pt x="532104" y="87604"/>
                  </a:lnTo>
                  <a:lnTo>
                    <a:pt x="532104" y="50495"/>
                  </a:lnTo>
                  <a:close/>
                </a:path>
                <a:path w="653415" h="297180">
                  <a:moveTo>
                    <a:pt x="532104" y="1028"/>
                  </a:moveTo>
                  <a:lnTo>
                    <a:pt x="518185" y="1028"/>
                  </a:lnTo>
                  <a:lnTo>
                    <a:pt x="518185" y="38100"/>
                  </a:lnTo>
                  <a:lnTo>
                    <a:pt x="502615" y="38100"/>
                  </a:lnTo>
                  <a:lnTo>
                    <a:pt x="502615" y="1028"/>
                  </a:lnTo>
                  <a:lnTo>
                    <a:pt x="489000" y="1028"/>
                  </a:lnTo>
                  <a:lnTo>
                    <a:pt x="489000" y="87591"/>
                  </a:lnTo>
                  <a:lnTo>
                    <a:pt x="502615" y="87591"/>
                  </a:lnTo>
                  <a:lnTo>
                    <a:pt x="502615" y="50482"/>
                  </a:lnTo>
                  <a:lnTo>
                    <a:pt x="532079" y="50482"/>
                  </a:lnTo>
                  <a:lnTo>
                    <a:pt x="532079" y="38100"/>
                  </a:lnTo>
                  <a:lnTo>
                    <a:pt x="532104" y="1028"/>
                  </a:lnTo>
                  <a:close/>
                </a:path>
                <a:path w="653415" h="297180">
                  <a:moveTo>
                    <a:pt x="544436" y="263245"/>
                  </a:moveTo>
                  <a:lnTo>
                    <a:pt x="531507" y="263245"/>
                  </a:lnTo>
                  <a:lnTo>
                    <a:pt x="531507" y="281863"/>
                  </a:lnTo>
                  <a:lnTo>
                    <a:pt x="528789" y="284048"/>
                  </a:lnTo>
                  <a:lnTo>
                    <a:pt x="520115" y="284048"/>
                  </a:lnTo>
                  <a:lnTo>
                    <a:pt x="517334" y="281863"/>
                  </a:lnTo>
                  <a:lnTo>
                    <a:pt x="517334" y="222681"/>
                  </a:lnTo>
                  <a:lnTo>
                    <a:pt x="520115" y="220268"/>
                  </a:lnTo>
                  <a:lnTo>
                    <a:pt x="528777" y="220268"/>
                  </a:lnTo>
                  <a:lnTo>
                    <a:pt x="531495" y="222681"/>
                  </a:lnTo>
                  <a:lnTo>
                    <a:pt x="531495" y="238112"/>
                  </a:lnTo>
                  <a:lnTo>
                    <a:pt x="544423" y="238112"/>
                  </a:lnTo>
                  <a:lnTo>
                    <a:pt x="544423" y="220268"/>
                  </a:lnTo>
                  <a:lnTo>
                    <a:pt x="544423" y="215887"/>
                  </a:lnTo>
                  <a:lnTo>
                    <a:pt x="537489" y="207949"/>
                  </a:lnTo>
                  <a:lnTo>
                    <a:pt x="510641" y="207949"/>
                  </a:lnTo>
                  <a:lnTo>
                    <a:pt x="503720" y="215887"/>
                  </a:lnTo>
                  <a:lnTo>
                    <a:pt x="503720" y="288632"/>
                  </a:lnTo>
                  <a:lnTo>
                    <a:pt x="510641" y="296557"/>
                  </a:lnTo>
                  <a:lnTo>
                    <a:pt x="537489" y="296557"/>
                  </a:lnTo>
                  <a:lnTo>
                    <a:pt x="544423" y="288632"/>
                  </a:lnTo>
                  <a:lnTo>
                    <a:pt x="544423" y="284048"/>
                  </a:lnTo>
                  <a:lnTo>
                    <a:pt x="544436" y="263245"/>
                  </a:lnTo>
                  <a:close/>
                </a:path>
                <a:path w="653415" h="297180">
                  <a:moveTo>
                    <a:pt x="580974" y="104978"/>
                  </a:moveTo>
                  <a:lnTo>
                    <a:pt x="538797" y="104978"/>
                  </a:lnTo>
                  <a:lnTo>
                    <a:pt x="538797" y="117360"/>
                  </a:lnTo>
                  <a:lnTo>
                    <a:pt x="552983" y="117360"/>
                  </a:lnTo>
                  <a:lnTo>
                    <a:pt x="552983" y="191604"/>
                  </a:lnTo>
                  <a:lnTo>
                    <a:pt x="566699" y="191604"/>
                  </a:lnTo>
                  <a:lnTo>
                    <a:pt x="566699" y="117360"/>
                  </a:lnTo>
                  <a:lnTo>
                    <a:pt x="580974" y="117360"/>
                  </a:lnTo>
                  <a:lnTo>
                    <a:pt x="580974" y="104978"/>
                  </a:lnTo>
                  <a:close/>
                </a:path>
                <a:path w="653415" h="297180">
                  <a:moveTo>
                    <a:pt x="583387" y="41109"/>
                  </a:moveTo>
                  <a:lnTo>
                    <a:pt x="576707" y="33591"/>
                  </a:lnTo>
                  <a:lnTo>
                    <a:pt x="556577" y="33591"/>
                  </a:lnTo>
                  <a:lnTo>
                    <a:pt x="556577" y="1028"/>
                  </a:lnTo>
                  <a:lnTo>
                    <a:pt x="542950" y="1028"/>
                  </a:lnTo>
                  <a:lnTo>
                    <a:pt x="542950" y="87591"/>
                  </a:lnTo>
                  <a:lnTo>
                    <a:pt x="576707" y="87591"/>
                  </a:lnTo>
                  <a:lnTo>
                    <a:pt x="583387" y="80111"/>
                  </a:lnTo>
                  <a:lnTo>
                    <a:pt x="583387" y="75247"/>
                  </a:lnTo>
                  <a:lnTo>
                    <a:pt x="583374" y="45961"/>
                  </a:lnTo>
                  <a:lnTo>
                    <a:pt x="567397" y="45961"/>
                  </a:lnTo>
                  <a:lnTo>
                    <a:pt x="569760" y="47917"/>
                  </a:lnTo>
                  <a:lnTo>
                    <a:pt x="569760" y="73291"/>
                  </a:lnTo>
                  <a:lnTo>
                    <a:pt x="567410" y="75247"/>
                  </a:lnTo>
                  <a:lnTo>
                    <a:pt x="556577" y="75247"/>
                  </a:lnTo>
                  <a:lnTo>
                    <a:pt x="556577" y="45948"/>
                  </a:lnTo>
                  <a:lnTo>
                    <a:pt x="583387" y="45948"/>
                  </a:lnTo>
                  <a:lnTo>
                    <a:pt x="583387" y="41109"/>
                  </a:lnTo>
                  <a:close/>
                </a:path>
                <a:path w="653415" h="297180">
                  <a:moveTo>
                    <a:pt x="597484" y="208927"/>
                  </a:moveTo>
                  <a:lnTo>
                    <a:pt x="582460" y="208927"/>
                  </a:lnTo>
                  <a:lnTo>
                    <a:pt x="571322" y="244690"/>
                  </a:lnTo>
                  <a:lnTo>
                    <a:pt x="566331" y="263740"/>
                  </a:lnTo>
                  <a:lnTo>
                    <a:pt x="566331" y="208927"/>
                  </a:lnTo>
                  <a:lnTo>
                    <a:pt x="554151" y="208927"/>
                  </a:lnTo>
                  <a:lnTo>
                    <a:pt x="554151" y="295541"/>
                  </a:lnTo>
                  <a:lnTo>
                    <a:pt x="568198" y="295541"/>
                  </a:lnTo>
                  <a:lnTo>
                    <a:pt x="577329" y="263740"/>
                  </a:lnTo>
                  <a:lnTo>
                    <a:pt x="579589" y="255828"/>
                  </a:lnTo>
                  <a:lnTo>
                    <a:pt x="585216" y="234530"/>
                  </a:lnTo>
                  <a:lnTo>
                    <a:pt x="585216" y="295541"/>
                  </a:lnTo>
                  <a:lnTo>
                    <a:pt x="597471" y="295541"/>
                  </a:lnTo>
                  <a:lnTo>
                    <a:pt x="597471" y="234492"/>
                  </a:lnTo>
                  <a:lnTo>
                    <a:pt x="585216" y="234492"/>
                  </a:lnTo>
                  <a:lnTo>
                    <a:pt x="597484" y="234480"/>
                  </a:lnTo>
                  <a:lnTo>
                    <a:pt x="597484" y="208927"/>
                  </a:lnTo>
                  <a:close/>
                </a:path>
                <a:path w="653415" h="297180">
                  <a:moveTo>
                    <a:pt x="604888" y="1054"/>
                  </a:moveTo>
                  <a:lnTo>
                    <a:pt x="591235" y="1054"/>
                  </a:lnTo>
                  <a:lnTo>
                    <a:pt x="591235" y="87604"/>
                  </a:lnTo>
                  <a:lnTo>
                    <a:pt x="604888" y="87604"/>
                  </a:lnTo>
                  <a:lnTo>
                    <a:pt x="604888" y="1054"/>
                  </a:lnTo>
                  <a:close/>
                </a:path>
                <a:path w="653415" h="297180">
                  <a:moveTo>
                    <a:pt x="630123" y="145059"/>
                  </a:moveTo>
                  <a:lnTo>
                    <a:pt x="623392" y="137515"/>
                  </a:lnTo>
                  <a:lnTo>
                    <a:pt x="616445" y="137515"/>
                  </a:lnTo>
                  <a:lnTo>
                    <a:pt x="616445" y="151866"/>
                  </a:lnTo>
                  <a:lnTo>
                    <a:pt x="616445" y="177241"/>
                  </a:lnTo>
                  <a:lnTo>
                    <a:pt x="614095" y="179222"/>
                  </a:lnTo>
                  <a:lnTo>
                    <a:pt x="603300" y="179222"/>
                  </a:lnTo>
                  <a:lnTo>
                    <a:pt x="603300" y="149898"/>
                  </a:lnTo>
                  <a:lnTo>
                    <a:pt x="614095" y="149898"/>
                  </a:lnTo>
                  <a:lnTo>
                    <a:pt x="616445" y="151866"/>
                  </a:lnTo>
                  <a:lnTo>
                    <a:pt x="616445" y="137515"/>
                  </a:lnTo>
                  <a:lnTo>
                    <a:pt x="603300" y="137515"/>
                  </a:lnTo>
                  <a:lnTo>
                    <a:pt x="603300" y="104978"/>
                  </a:lnTo>
                  <a:lnTo>
                    <a:pt x="589622" y="104978"/>
                  </a:lnTo>
                  <a:lnTo>
                    <a:pt x="589622" y="191604"/>
                  </a:lnTo>
                  <a:lnTo>
                    <a:pt x="623392" y="191604"/>
                  </a:lnTo>
                  <a:lnTo>
                    <a:pt x="630123" y="184048"/>
                  </a:lnTo>
                  <a:lnTo>
                    <a:pt x="630123" y="179222"/>
                  </a:lnTo>
                  <a:lnTo>
                    <a:pt x="630110" y="149898"/>
                  </a:lnTo>
                  <a:lnTo>
                    <a:pt x="630123" y="145059"/>
                  </a:lnTo>
                  <a:close/>
                </a:path>
                <a:path w="653415" h="297180">
                  <a:moveTo>
                    <a:pt x="651624" y="234492"/>
                  </a:moveTo>
                  <a:lnTo>
                    <a:pt x="639279" y="234492"/>
                  </a:lnTo>
                  <a:lnTo>
                    <a:pt x="639279" y="295541"/>
                  </a:lnTo>
                  <a:lnTo>
                    <a:pt x="651624" y="295541"/>
                  </a:lnTo>
                  <a:lnTo>
                    <a:pt x="651624" y="234492"/>
                  </a:lnTo>
                  <a:close/>
                </a:path>
                <a:path w="653415" h="297180">
                  <a:moveTo>
                    <a:pt x="651624" y="208927"/>
                  </a:moveTo>
                  <a:lnTo>
                    <a:pt x="636562" y="208927"/>
                  </a:lnTo>
                  <a:lnTo>
                    <a:pt x="625386" y="244690"/>
                  </a:lnTo>
                  <a:lnTo>
                    <a:pt x="620433" y="263740"/>
                  </a:lnTo>
                  <a:lnTo>
                    <a:pt x="620420" y="208927"/>
                  </a:lnTo>
                  <a:lnTo>
                    <a:pt x="608241" y="208927"/>
                  </a:lnTo>
                  <a:lnTo>
                    <a:pt x="608241" y="295541"/>
                  </a:lnTo>
                  <a:lnTo>
                    <a:pt x="622223" y="295541"/>
                  </a:lnTo>
                  <a:lnTo>
                    <a:pt x="631431" y="263740"/>
                  </a:lnTo>
                  <a:lnTo>
                    <a:pt x="633730" y="255828"/>
                  </a:lnTo>
                  <a:lnTo>
                    <a:pt x="639254" y="234480"/>
                  </a:lnTo>
                  <a:lnTo>
                    <a:pt x="651624" y="234480"/>
                  </a:lnTo>
                  <a:lnTo>
                    <a:pt x="651624" y="208927"/>
                  </a:lnTo>
                  <a:close/>
                </a:path>
                <a:path w="653415" h="297180">
                  <a:moveTo>
                    <a:pt x="651624" y="104978"/>
                  </a:moveTo>
                  <a:lnTo>
                    <a:pt x="637933" y="104978"/>
                  </a:lnTo>
                  <a:lnTo>
                    <a:pt x="637933" y="191604"/>
                  </a:lnTo>
                  <a:lnTo>
                    <a:pt x="651624" y="191604"/>
                  </a:lnTo>
                  <a:lnTo>
                    <a:pt x="651624" y="104978"/>
                  </a:lnTo>
                  <a:close/>
                </a:path>
                <a:path w="653415" h="297180">
                  <a:moveTo>
                    <a:pt x="653059" y="1028"/>
                  </a:moveTo>
                  <a:lnTo>
                    <a:pt x="615823" y="1028"/>
                  </a:lnTo>
                  <a:lnTo>
                    <a:pt x="615823" y="87591"/>
                  </a:lnTo>
                  <a:lnTo>
                    <a:pt x="653059" y="87591"/>
                  </a:lnTo>
                  <a:lnTo>
                    <a:pt x="653059" y="75247"/>
                  </a:lnTo>
                  <a:lnTo>
                    <a:pt x="629437" y="75247"/>
                  </a:lnTo>
                  <a:lnTo>
                    <a:pt x="629437" y="49860"/>
                  </a:lnTo>
                  <a:lnTo>
                    <a:pt x="648258" y="49860"/>
                  </a:lnTo>
                  <a:lnTo>
                    <a:pt x="648258" y="37490"/>
                  </a:lnTo>
                  <a:lnTo>
                    <a:pt x="629437" y="37490"/>
                  </a:lnTo>
                  <a:lnTo>
                    <a:pt x="629437" y="13373"/>
                  </a:lnTo>
                  <a:lnTo>
                    <a:pt x="653059" y="13373"/>
                  </a:lnTo>
                  <a:lnTo>
                    <a:pt x="653059" y="10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5458575" y="1229581"/>
            <a:ext cx="3685699" cy="4492943"/>
            <a:chOff x="7278099" y="496442"/>
            <a:chExt cx="4914265" cy="5990590"/>
          </a:xfrm>
        </p:grpSpPr>
        <p:pic>
          <p:nvPicPr>
            <p:cNvPr id="38" name="object 3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78099" y="558069"/>
              <a:ext cx="4913901" cy="567690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22367" y="496442"/>
              <a:ext cx="3892733" cy="5990041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455224" y="6237312"/>
            <a:ext cx="666452" cy="3558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250" spc="-15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sz="2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08553" y="2628998"/>
            <a:ext cx="5050022" cy="566502"/>
          </a:xfrm>
          <a:prstGeom prst="rect">
            <a:avLst/>
          </a:prstGeom>
        </p:spPr>
        <p:txBody>
          <a:bodyPr vert="horz" wrap="square" lIns="0" tIns="149543" rIns="0" bIns="0" rtlCol="0">
            <a:spAutoFit/>
          </a:bodyPr>
          <a:lstStyle/>
          <a:p>
            <a:pPr marL="9525" marR="3810">
              <a:spcBef>
                <a:spcPts val="1178"/>
              </a:spcBef>
            </a:pPr>
            <a:r>
              <a:rPr sz="2400" b="1" spc="-8" dirty="0">
                <a:solidFill>
                  <a:srgbClr val="1852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</a:t>
            </a:r>
            <a:r>
              <a:rPr sz="2400" b="1" dirty="0">
                <a:solidFill>
                  <a:srgbClr val="1852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b="1" dirty="0">
                <a:solidFill>
                  <a:srgbClr val="1852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b="1" spc="-8" dirty="0">
                <a:solidFill>
                  <a:srgbClr val="1852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НИМАНИЕ</a:t>
            </a:r>
            <a:r>
              <a:rPr sz="2700" b="1" spc="-8" dirty="0">
                <a:solidFill>
                  <a:srgbClr val="185292"/>
                </a:solidFill>
                <a:latin typeface="Bebas Neue Bold"/>
                <a:cs typeface="Bebas Neue Bold"/>
              </a:rPr>
              <a:t>!</a:t>
            </a:r>
            <a:endParaRPr sz="2700" dirty="0">
              <a:latin typeface="Bebas Neue Bold"/>
              <a:cs typeface="Bebas Neue Bold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54716" y="1124744"/>
            <a:ext cx="1015365" cy="0"/>
          </a:xfrm>
          <a:custGeom>
            <a:avLst/>
            <a:gdLst/>
            <a:ahLst/>
            <a:cxnLst/>
            <a:rect l="l" t="t" r="r" b="b"/>
            <a:pathLst>
              <a:path w="1353820">
                <a:moveTo>
                  <a:pt x="0" y="0"/>
                </a:moveTo>
                <a:lnTo>
                  <a:pt x="1353591" y="0"/>
                </a:lnTo>
              </a:path>
            </a:pathLst>
          </a:custGeom>
          <a:ln w="381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3" name="object 43"/>
          <p:cNvSpPr/>
          <p:nvPr/>
        </p:nvSpPr>
        <p:spPr>
          <a:xfrm>
            <a:off x="454245" y="6093296"/>
            <a:ext cx="1469231" cy="0"/>
          </a:xfrm>
          <a:custGeom>
            <a:avLst/>
            <a:gdLst/>
            <a:ahLst/>
            <a:cxnLst/>
            <a:rect l="l" t="t" r="r" b="b"/>
            <a:pathLst>
              <a:path w="1958975">
                <a:moveTo>
                  <a:pt x="0" y="0"/>
                </a:moveTo>
                <a:lnTo>
                  <a:pt x="1958873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4" name="object 34"/>
          <p:cNvSpPr txBox="1"/>
          <p:nvPr/>
        </p:nvSpPr>
        <p:spPr>
          <a:xfrm>
            <a:off x="2136685" y="309254"/>
            <a:ext cx="1433036" cy="329417"/>
          </a:xfrm>
          <a:prstGeom prst="rect">
            <a:avLst/>
          </a:prstGeom>
        </p:spPr>
        <p:txBody>
          <a:bodyPr vert="horz" wrap="square" lIns="0" tIns="21431" rIns="0" bIns="0" rtlCol="0">
            <a:spAutoFit/>
          </a:bodyPr>
          <a:lstStyle/>
          <a:p>
            <a:pPr marL="9525" marR="3810">
              <a:lnSpc>
                <a:spcPts val="795"/>
              </a:lnSpc>
              <a:spcBef>
                <a:spcPts val="169"/>
              </a:spcBef>
            </a:pPr>
            <a:r>
              <a:rPr lang="ru-RU" sz="713" dirty="0">
                <a:solidFill>
                  <a:srgbClr val="1D1D1B"/>
                </a:solidFill>
                <a:latin typeface="Cera Pro Medium"/>
                <a:cs typeface="Cera Pro Medium"/>
              </a:rPr>
              <a:t>Министерство социально-демографической и семейной политики Самарской области</a:t>
            </a:r>
          </a:p>
        </p:txBody>
      </p:sp>
      <p:pic>
        <p:nvPicPr>
          <p:cNvPr id="45" name="Рисунок 44"/>
          <p:cNvPicPr/>
          <p:nvPr/>
        </p:nvPicPr>
        <p:blipFill>
          <a:blip r:embed="rId4" cstate="print"/>
          <a:stretch/>
        </p:blipFill>
        <p:spPr>
          <a:xfrm>
            <a:off x="1339196" y="291022"/>
            <a:ext cx="584280" cy="6202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44852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37"/>
          <p:cNvSpPr/>
          <p:nvPr/>
        </p:nvSpPr>
        <p:spPr>
          <a:xfrm>
            <a:off x="0" y="100080"/>
            <a:ext cx="9140760" cy="759060"/>
          </a:xfrm>
          <a:custGeom>
            <a:avLst/>
            <a:gdLst>
              <a:gd name="textAreaLeft" fmla="*/ 0 w 9140760"/>
              <a:gd name="textAreaRight" fmla="*/ 9144000 w 9140760"/>
              <a:gd name="textAreaTop" fmla="*/ 0 h 897840"/>
              <a:gd name="textAreaBottom" fmla="*/ 900360 h 897840"/>
            </a:gdLst>
            <a:ahLst/>
            <a:cxnLst/>
            <a:rect l="textAreaLeft" t="textAreaTop" r="textAreaRight" b="textAreaBottom"/>
            <a:pathLst>
              <a:path w="9144000" h="1045584">
                <a:moveTo>
                  <a:pt x="0" y="1045584"/>
                </a:moveTo>
                <a:lnTo>
                  <a:pt x="9144000" y="1045584"/>
                </a:lnTo>
                <a:lnTo>
                  <a:pt x="9144000" y="0"/>
                </a:lnTo>
                <a:lnTo>
                  <a:pt x="0" y="0"/>
                </a:lnTo>
                <a:lnTo>
                  <a:pt x="0" y="1045584"/>
                </a:lnTo>
                <a:close/>
              </a:path>
            </a:pathLst>
          </a:custGeom>
          <a:solidFill>
            <a:srgbClr val="1B4D7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12600" algn="ctr">
              <a:lnSpc>
                <a:spcPts val="2401"/>
              </a:lnSpc>
            </a:pPr>
            <a:r>
              <a:rPr lang="ru-RU" sz="2000" b="1" spc="-1" dirty="0">
                <a:solidFill>
                  <a:srgbClr val="FFFFFF"/>
                </a:solidFill>
                <a:latin typeface="Times New Roman"/>
              </a:rPr>
              <a:t>Ежемесячная денежная выплата отдельным </a:t>
            </a:r>
            <a:r>
              <a:rPr lang="ru-RU" sz="2000" b="1" spc="-1" dirty="0" smtClean="0">
                <a:solidFill>
                  <a:srgbClr val="FFFFFF"/>
                </a:solidFill>
                <a:latin typeface="Times New Roman"/>
              </a:rPr>
              <a:t>категориям</a:t>
            </a:r>
          </a:p>
          <a:p>
            <a:pPr marL="12600" algn="ctr">
              <a:lnSpc>
                <a:spcPts val="2401"/>
              </a:lnSpc>
            </a:pPr>
            <a:r>
              <a:rPr lang="ru-RU" sz="2000" b="1" spc="-1" dirty="0" smtClean="0">
                <a:solidFill>
                  <a:srgbClr val="FFFFFF"/>
                </a:solidFill>
                <a:latin typeface="Times New Roman"/>
              </a:rPr>
              <a:t>региональных </a:t>
            </a:r>
            <a:r>
              <a:rPr lang="ru-RU" sz="2000" b="1" spc="-1" dirty="0">
                <a:solidFill>
                  <a:srgbClr val="FFFFFF"/>
                </a:solidFill>
                <a:latin typeface="Times New Roman"/>
              </a:rPr>
              <a:t>льготополучателей</a:t>
            </a:r>
            <a:endParaRPr lang="ru-RU" sz="2000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tretch/>
        </p:blipFill>
        <p:spPr>
          <a:xfrm>
            <a:off x="179512" y="144360"/>
            <a:ext cx="584280" cy="670500"/>
          </a:xfrm>
          <a:prstGeom prst="rect">
            <a:avLst/>
          </a:prstGeom>
          <a:ln w="0"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0" y="863208"/>
            <a:ext cx="91407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Федеральный закон от 12.01.1995 № 5-ФЗ «О ветеранах»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50682" y="117146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Закон Самарской области от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28 декабря 2004 года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№ 169-ГД «О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социальной поддержке ветеранов Великой Отечественной войны - тружеников тыла, ветеранов труда, граждан, приравненных к ветеранам труда, реабилитированных лиц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лиц, признанных пострадавшими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политических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репрессий»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6750" y="1878561"/>
            <a:ext cx="2697055" cy="495415"/>
          </a:xfrm>
          <a:prstGeom prst="rect">
            <a:avLst/>
          </a:prstGeom>
          <a:solidFill>
            <a:srgbClr val="92D050"/>
          </a:solidFill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Ветераны </a:t>
            </a:r>
            <a:r>
              <a:rPr lang="ru-RU" sz="1400" spc="-1" dirty="0">
                <a:solidFill>
                  <a:srgbClr val="000000"/>
                </a:solidFill>
                <a:latin typeface="Times New Roman"/>
              </a:rPr>
              <a:t>труда и граждане, </a:t>
            </a:r>
            <a:r>
              <a:rPr sz="1400" dirty="0">
                <a:solidFill>
                  <a:srgbClr val="000000"/>
                </a:solidFill>
              </a:rPr>
              <a:t/>
            </a:r>
            <a:br>
              <a:rPr sz="1400" dirty="0">
                <a:solidFill>
                  <a:srgbClr val="000000"/>
                </a:solidFill>
              </a:rPr>
            </a:br>
            <a:r>
              <a:rPr lang="ru-RU" sz="1400" spc="-1" dirty="0">
                <a:solidFill>
                  <a:srgbClr val="000000"/>
                </a:solidFill>
                <a:latin typeface="Times New Roman"/>
              </a:rPr>
              <a:t>приравненные к ветеранам </a:t>
            </a: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труда</a:t>
            </a:r>
            <a:endParaRPr lang="ru-RU" sz="1400" spc="-1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13309" y="3516952"/>
            <a:ext cx="1037649" cy="24951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sz="1200" b="1" spc="-1" dirty="0">
                <a:solidFill>
                  <a:srgbClr val="FFFFFF"/>
                </a:solidFill>
                <a:latin typeface="Times New Roman"/>
              </a:rPr>
              <a:t>827 рублей</a:t>
            </a:r>
            <a:endParaRPr lang="ru-RU" sz="1200" spc="-1" dirty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0609" y="2444091"/>
            <a:ext cx="1029335" cy="24863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sz="1200" b="1" spc="-1" dirty="0">
                <a:solidFill>
                  <a:srgbClr val="FFFFFF"/>
                </a:solidFill>
                <a:latin typeface="Times New Roman"/>
              </a:rPr>
              <a:t>875 </a:t>
            </a:r>
            <a:r>
              <a:rPr lang="ru-RU" sz="1200" b="1" spc="-1" dirty="0" smtClean="0">
                <a:solidFill>
                  <a:srgbClr val="FFFFFF"/>
                </a:solidFill>
                <a:latin typeface="Times New Roman"/>
              </a:rPr>
              <a:t>рублей</a:t>
            </a:r>
            <a:endParaRPr lang="ru-RU" sz="1200" spc="-1" dirty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30645" y="2431178"/>
            <a:ext cx="1037649" cy="28176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sz="1200" b="1" spc="-1" dirty="0">
                <a:solidFill>
                  <a:srgbClr val="FFFFFF"/>
                </a:solidFill>
                <a:latin typeface="Times New Roman"/>
              </a:rPr>
              <a:t>1 089 рублей</a:t>
            </a:r>
            <a:endParaRPr lang="ru-RU" sz="1200" spc="-1" dirty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84853" y="2430805"/>
            <a:ext cx="962474" cy="24698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sz="1200" b="1" spc="-1" dirty="0">
                <a:solidFill>
                  <a:srgbClr val="FFFFFF"/>
                </a:solidFill>
                <a:latin typeface="Times New Roman"/>
              </a:rPr>
              <a:t>827 рублей</a:t>
            </a:r>
            <a:endParaRPr lang="ru-RU" sz="1200" spc="-1" dirty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98622" y="2784675"/>
            <a:ext cx="2983967" cy="6605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Лица</a:t>
            </a:r>
            <a:r>
              <a:rPr lang="ru-RU" sz="1400" spc="-1" dirty="0">
                <a:solidFill>
                  <a:srgbClr val="000000"/>
                </a:solidFill>
                <a:latin typeface="Times New Roman"/>
              </a:rPr>
              <a:t>, признанные пострадавшими </a:t>
            </a:r>
            <a:r>
              <a:rPr sz="1400" dirty="0">
                <a:solidFill>
                  <a:srgbClr val="000000"/>
                </a:solidFill>
              </a:rPr>
              <a:t/>
            </a:r>
            <a:br>
              <a:rPr sz="1400" dirty="0">
                <a:solidFill>
                  <a:srgbClr val="000000"/>
                </a:solidFill>
              </a:rPr>
            </a:br>
            <a:r>
              <a:rPr lang="ru-RU" sz="1400" spc="-1" dirty="0">
                <a:solidFill>
                  <a:srgbClr val="000000"/>
                </a:solidFill>
                <a:latin typeface="Times New Roman"/>
              </a:rPr>
              <a:t>от политических </a:t>
            </a: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репрессий</a:t>
            </a:r>
          </a:p>
          <a:p>
            <a:pPr algn="ctr"/>
            <a:r>
              <a:rPr lang="ru-RU" sz="1100" spc="-1" dirty="0">
                <a:solidFill>
                  <a:srgbClr val="000000"/>
                </a:solidFill>
                <a:latin typeface="Times New Roman"/>
              </a:rPr>
              <a:t>(п.3 ст.1 Закона № 169-ГД)</a:t>
            </a:r>
            <a:endParaRPr lang="ru-RU" sz="1100" spc="-1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0151" y="1876759"/>
            <a:ext cx="2983967" cy="4909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Реабилитированные лица</a:t>
            </a:r>
          </a:p>
          <a:p>
            <a:pPr algn="ctr"/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100" spc="-1" dirty="0" smtClean="0">
                <a:solidFill>
                  <a:srgbClr val="000000"/>
                </a:solidFill>
                <a:latin typeface="Times New Roman"/>
              </a:rPr>
              <a:t>(п.3 ст.1 Закона № 169-ГД)</a:t>
            </a:r>
            <a:endParaRPr lang="ru-RU" sz="1100" spc="-1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36920" y="1894079"/>
            <a:ext cx="2858340" cy="48646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Ветераны Великой Отечественной войны - </a:t>
            </a:r>
            <a:r>
              <a:rPr lang="ru-RU" sz="1400" spc="-1" dirty="0">
                <a:solidFill>
                  <a:srgbClr val="000000"/>
                </a:solidFill>
                <a:latin typeface="Times New Roman"/>
              </a:rPr>
              <a:t>труженики </a:t>
            </a: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тыла</a:t>
            </a:r>
            <a:endParaRPr lang="ru-RU" sz="1400" spc="-1" dirty="0" smtClean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03947" y="4965320"/>
            <a:ext cx="3992077" cy="307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Проживание на территории Самарской области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059832" y="5333777"/>
            <a:ext cx="5864286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После 01.03.2017 года предоставляется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неработающим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гражданам, размер пенсии которых ниже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30 710 рублей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52473" y="2762798"/>
            <a:ext cx="2858340" cy="174144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sz="1200" spc="-1" dirty="0">
                <a:solidFill>
                  <a:srgbClr val="000000"/>
                </a:solidFill>
                <a:latin typeface="Times New Roman"/>
              </a:rPr>
              <a:t>лица, проработавшие в тылу в период с 22 июня 1941 года по 9 мая 1945 года не менее шести месяцев, исключая период работы на временно оккупированных территориях СССР; лица, награжденные орденами или медалями СССР за самоотверженный труд в период Великой Отечественной </a:t>
            </a:r>
            <a:r>
              <a:rPr lang="ru-RU" sz="1200" spc="-1" dirty="0" smtClean="0">
                <a:solidFill>
                  <a:srgbClr val="000000"/>
                </a:solidFill>
                <a:latin typeface="Times New Roman"/>
              </a:rPr>
              <a:t>войны</a:t>
            </a: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 algn="ctr"/>
            <a:r>
              <a:rPr lang="ru-RU" sz="1100" spc="-1" dirty="0" smtClean="0">
                <a:solidFill>
                  <a:srgbClr val="000000"/>
                </a:solidFill>
                <a:latin typeface="Times New Roman"/>
              </a:rPr>
              <a:t>(пп.4 п.1 ст.2 Закона № 5-ФЗ)</a:t>
            </a:r>
            <a:endParaRPr lang="ru-RU" sz="1100" spc="-1" dirty="0" smtClean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7419" y="2762798"/>
            <a:ext cx="2697055" cy="384374"/>
          </a:xfrm>
          <a:prstGeom prst="rect">
            <a:avLst/>
          </a:prstGeom>
          <a:solidFill>
            <a:srgbClr val="92D050"/>
          </a:solidFill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sz="11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имеющие </a:t>
            </a:r>
            <a:r>
              <a:rPr lang="ru-RU" sz="11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удостоверение «Ветеран труда» </a:t>
            </a:r>
          </a:p>
          <a:p>
            <a:pPr algn="ctr"/>
            <a:r>
              <a:rPr lang="ru-RU" sz="11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(п.1 ст.7 Закона № 5-ФЗ)</a:t>
            </a:r>
            <a:endParaRPr lang="ru-RU" sz="1100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6750" y="3217240"/>
            <a:ext cx="2697055" cy="3395622"/>
          </a:xfrm>
          <a:prstGeom prst="rect">
            <a:avLst/>
          </a:prstGeom>
          <a:solidFill>
            <a:srgbClr val="92D050"/>
          </a:solidFill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171450" indent="-171450">
              <a:buFontTx/>
              <a:buChar char="-"/>
            </a:pPr>
            <a:r>
              <a:rPr lang="ru-RU" sz="12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награжденные орденами/медалями</a:t>
            </a:r>
          </a:p>
          <a:p>
            <a:r>
              <a:rPr lang="ru-RU" sz="12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СССР/РФ,</a:t>
            </a:r>
          </a:p>
          <a:p>
            <a:pPr marL="171450" indent="-171450">
              <a:buFontTx/>
              <a:buChar char="-"/>
            </a:pPr>
            <a:r>
              <a:rPr lang="ru-RU" sz="12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удостоенные </a:t>
            </a:r>
            <a:r>
              <a:rPr lang="ru-RU" sz="12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почетных </a:t>
            </a:r>
            <a:r>
              <a:rPr lang="ru-RU" sz="12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званий</a:t>
            </a:r>
          </a:p>
          <a:p>
            <a:r>
              <a:rPr lang="ru-RU" sz="12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СССР/РФ,</a:t>
            </a:r>
          </a:p>
          <a:p>
            <a:pPr marL="171450" indent="-171450">
              <a:buFontTx/>
              <a:buChar char="-"/>
            </a:pPr>
            <a:r>
              <a:rPr lang="ru-RU" sz="12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награжденные почетными</a:t>
            </a:r>
          </a:p>
          <a:p>
            <a:r>
              <a:rPr lang="ru-RU" sz="12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грамотами </a:t>
            </a:r>
            <a:r>
              <a:rPr lang="ru-RU" sz="12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</a:t>
            </a:r>
            <a:r>
              <a:rPr lang="ru-RU" sz="12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РФ/удостоенные </a:t>
            </a:r>
            <a:r>
              <a:rPr lang="ru-RU" sz="12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благодарности Президента </a:t>
            </a:r>
            <a:r>
              <a:rPr lang="ru-RU" sz="12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РФ,</a:t>
            </a:r>
          </a:p>
          <a:p>
            <a:pPr marL="171450" indent="-171450">
              <a:buFontTx/>
              <a:buChar char="-"/>
            </a:pPr>
            <a:r>
              <a:rPr lang="ru-RU" sz="12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награжденные ведомственными</a:t>
            </a:r>
          </a:p>
          <a:p>
            <a:r>
              <a:rPr lang="ru-RU" sz="12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знаками отличия </a:t>
            </a:r>
            <a:r>
              <a:rPr lang="ru-RU" sz="12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заслуги в труде/службе и продолжительную </a:t>
            </a:r>
            <a:r>
              <a:rPr lang="ru-RU" sz="12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работу/службу,</a:t>
            </a:r>
          </a:p>
          <a:p>
            <a:pPr marL="171450" indent="-171450">
              <a:buFontTx/>
              <a:buChar char="-"/>
            </a:pPr>
            <a:r>
              <a:rPr lang="ru-RU" sz="12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начавшие </a:t>
            </a:r>
            <a:r>
              <a:rPr lang="ru-RU" sz="12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трудовую деятельность </a:t>
            </a:r>
            <a:r>
              <a:rPr lang="ru-RU" sz="12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  <a:p>
            <a:r>
              <a:rPr lang="ru-RU" sz="12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несовершеннолетнем </a:t>
            </a:r>
            <a:r>
              <a:rPr lang="ru-RU" sz="12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возрасте в период </a:t>
            </a:r>
            <a:r>
              <a:rPr lang="ru-RU" sz="12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 и </a:t>
            </a:r>
            <a:r>
              <a:rPr lang="ru-RU" sz="12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имеющие трудовой </a:t>
            </a:r>
            <a:r>
              <a:rPr lang="ru-RU" sz="12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(страховой</a:t>
            </a:r>
            <a:r>
              <a:rPr lang="ru-RU" sz="12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стаж не менее 40 лет для мужчин и 35 лет для </a:t>
            </a:r>
            <a:r>
              <a:rPr lang="ru-RU" sz="12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женщин</a:t>
            </a:r>
          </a:p>
          <a:p>
            <a:r>
              <a:rPr lang="ru-RU" sz="12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(п.1 ст.7 Закона № </a:t>
            </a:r>
            <a:r>
              <a:rPr lang="ru-RU" sz="12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5-ФЗ)</a:t>
            </a:r>
            <a:endParaRPr lang="ru-RU" sz="1200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Двойные круглые скобки 29"/>
          <p:cNvSpPr/>
          <p:nvPr/>
        </p:nvSpPr>
        <p:spPr>
          <a:xfrm>
            <a:off x="2936920" y="4690701"/>
            <a:ext cx="6131213" cy="2094250"/>
          </a:xfrm>
          <a:prstGeom prst="bracketPair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4231678" y="4618764"/>
            <a:ext cx="3736616" cy="307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Наличие соответствующего статуса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059832" y="6048556"/>
            <a:ext cx="5864286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Для лиц, достигших в период с 01.01.2019 по 31.12.2027 возраста 55 лет и более (женщины) и 60 лет и более (мужчины), которым не установлена пенсия 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независимо от факта работы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 условии, что доход ниже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30 710 рублей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2123728" y="2430805"/>
            <a:ext cx="1584176" cy="23663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397817" y="2380540"/>
            <a:ext cx="487036" cy="25847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5508104" y="2380540"/>
            <a:ext cx="826483" cy="22382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6344156" y="3445217"/>
            <a:ext cx="409540" cy="12454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3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37"/>
          <p:cNvSpPr/>
          <p:nvPr/>
        </p:nvSpPr>
        <p:spPr>
          <a:xfrm>
            <a:off x="0" y="100080"/>
            <a:ext cx="9140760" cy="759060"/>
          </a:xfrm>
          <a:custGeom>
            <a:avLst/>
            <a:gdLst>
              <a:gd name="textAreaLeft" fmla="*/ 0 w 9140760"/>
              <a:gd name="textAreaRight" fmla="*/ 9144000 w 9140760"/>
              <a:gd name="textAreaTop" fmla="*/ 0 h 897840"/>
              <a:gd name="textAreaBottom" fmla="*/ 900360 h 897840"/>
            </a:gdLst>
            <a:ahLst/>
            <a:cxnLst/>
            <a:rect l="textAreaLeft" t="textAreaTop" r="textAreaRight" b="textAreaBottom"/>
            <a:pathLst>
              <a:path w="9144000" h="1045584">
                <a:moveTo>
                  <a:pt x="0" y="1045584"/>
                </a:moveTo>
                <a:lnTo>
                  <a:pt x="9144000" y="1045584"/>
                </a:lnTo>
                <a:lnTo>
                  <a:pt x="9144000" y="0"/>
                </a:lnTo>
                <a:lnTo>
                  <a:pt x="0" y="0"/>
                </a:lnTo>
                <a:lnTo>
                  <a:pt x="0" y="1045584"/>
                </a:lnTo>
                <a:close/>
              </a:path>
            </a:pathLst>
          </a:custGeom>
          <a:solidFill>
            <a:srgbClr val="1B4D7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12600" algn="ctr">
              <a:lnSpc>
                <a:spcPts val="2401"/>
              </a:lnSpc>
            </a:pPr>
            <a:r>
              <a:rPr lang="ru-RU" sz="2000" b="1" spc="-1" dirty="0">
                <a:solidFill>
                  <a:srgbClr val="FFFFFF"/>
                </a:solidFill>
                <a:latin typeface="Times New Roman"/>
              </a:rPr>
              <a:t>Ежемесячная денежная выплата </a:t>
            </a:r>
            <a:endParaRPr lang="ru-RU" sz="2000" b="1" spc="-1" dirty="0" smtClean="0">
              <a:solidFill>
                <a:srgbClr val="FFFFFF"/>
              </a:solidFill>
              <a:latin typeface="Times New Roman"/>
            </a:endParaRPr>
          </a:p>
          <a:p>
            <a:pPr marL="12600" algn="ctr">
              <a:lnSpc>
                <a:spcPts val="2401"/>
              </a:lnSpc>
            </a:pPr>
            <a:r>
              <a:rPr lang="ru-RU" sz="2000" b="1" spc="-1" dirty="0" smtClean="0">
                <a:solidFill>
                  <a:srgbClr val="FFFFFF"/>
                </a:solidFill>
                <a:latin typeface="Times New Roman"/>
              </a:rPr>
              <a:t>ветеранам труда Самарской области</a:t>
            </a:r>
            <a:endParaRPr lang="ru-RU" sz="2000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tretch/>
        </p:blipFill>
        <p:spPr>
          <a:xfrm>
            <a:off x="179512" y="144360"/>
            <a:ext cx="584280" cy="670500"/>
          </a:xfrm>
          <a:prstGeom prst="rect">
            <a:avLst/>
          </a:prstGeom>
          <a:ln w="0"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0" y="930262"/>
            <a:ext cx="91407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Закон Самарской области от 06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декабря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2006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№ 155-ГД «О ветеранах труда Самарской области»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6750" y="1313171"/>
            <a:ext cx="1919105" cy="655001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sz="1400" spc="-1" dirty="0">
                <a:solidFill>
                  <a:srgbClr val="000000"/>
                </a:solidFill>
                <a:latin typeface="Times New Roman"/>
              </a:rPr>
              <a:t>Звание «Почетный гражданин Самарской области»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1634" y="2069451"/>
            <a:ext cx="1029335" cy="410233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sz="1200" b="1" spc="-1" dirty="0" smtClean="0">
                <a:solidFill>
                  <a:srgbClr val="FFFFFF"/>
                </a:solidFill>
                <a:latin typeface="Times New Roman"/>
              </a:rPr>
              <a:t>1 490 рублей</a:t>
            </a:r>
            <a:endParaRPr lang="ru-RU" sz="1200" spc="-1" dirty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9512" y="2580963"/>
            <a:ext cx="1886343" cy="770045"/>
          </a:xfrm>
          <a:prstGeom prst="rect">
            <a:avLst/>
          </a:prstGeom>
          <a:solidFill>
            <a:srgbClr val="92D050"/>
          </a:solidFill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r>
              <a:rPr lang="ru-RU" sz="1200" spc="-1" dirty="0">
                <a:solidFill>
                  <a:srgbClr val="000000"/>
                </a:solidFill>
                <a:latin typeface="Times New Roman"/>
              </a:rPr>
              <a:t>- трудовой стаж 25 лет </a:t>
            </a:r>
            <a:r>
              <a:rPr lang="ru-RU" sz="1200" spc="-1" dirty="0" smtClean="0">
                <a:solidFill>
                  <a:srgbClr val="000000"/>
                </a:solidFill>
                <a:latin typeface="Times New Roman"/>
              </a:rPr>
              <a:t>для </a:t>
            </a:r>
            <a:r>
              <a:rPr lang="ru-RU" sz="1200" spc="-1" dirty="0">
                <a:solidFill>
                  <a:srgbClr val="000000"/>
                </a:solidFill>
                <a:latin typeface="Times New Roman"/>
              </a:rPr>
              <a:t>мужчин</a:t>
            </a:r>
          </a:p>
          <a:p>
            <a:r>
              <a:rPr lang="ru-RU" sz="1200" spc="-1" dirty="0">
                <a:solidFill>
                  <a:srgbClr val="000000"/>
                </a:solidFill>
                <a:latin typeface="Times New Roman"/>
              </a:rPr>
              <a:t>- трудовой стаж 20 лет </a:t>
            </a:r>
            <a:br>
              <a:rPr lang="ru-RU" sz="1200" spc="-1" dirty="0">
                <a:solidFill>
                  <a:srgbClr val="000000"/>
                </a:solidFill>
                <a:latin typeface="Times New Roman"/>
              </a:rPr>
            </a:br>
            <a:r>
              <a:rPr lang="ru-RU" sz="1200" spc="-1" dirty="0">
                <a:solidFill>
                  <a:srgbClr val="000000"/>
                </a:solidFill>
                <a:latin typeface="Times New Roman"/>
              </a:rPr>
              <a:t>для женщин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82204" y="1323532"/>
            <a:ext cx="1944216" cy="655001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sz="1400" spc="-1" dirty="0">
                <a:solidFill>
                  <a:srgbClr val="000000"/>
                </a:solidFill>
                <a:latin typeface="Times New Roman"/>
              </a:rPr>
              <a:t>Знак отличия 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spc="-1" dirty="0">
                <a:solidFill>
                  <a:srgbClr val="000000"/>
                </a:solidFill>
                <a:latin typeface="Times New Roman"/>
              </a:rPr>
              <a:t>«За заслуги перед Самарской областью»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639644" y="2027725"/>
            <a:ext cx="1029335" cy="410233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sz="1200" b="1" spc="-1" dirty="0" smtClean="0">
                <a:solidFill>
                  <a:srgbClr val="FFFFFF"/>
                </a:solidFill>
                <a:latin typeface="Times New Roman"/>
              </a:rPr>
              <a:t>1 490 рублей</a:t>
            </a:r>
            <a:endParaRPr lang="ru-RU" sz="1200" spc="-1" dirty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82205" y="2589839"/>
            <a:ext cx="1944216" cy="770045"/>
          </a:xfrm>
          <a:prstGeom prst="rect">
            <a:avLst/>
          </a:prstGeom>
          <a:solidFill>
            <a:srgbClr val="92D050"/>
          </a:solidFill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r>
              <a:rPr lang="ru-RU" sz="1200" spc="-1" dirty="0">
                <a:solidFill>
                  <a:srgbClr val="000000"/>
                </a:solidFill>
                <a:latin typeface="Times New Roman"/>
              </a:rPr>
              <a:t>- трудовой стаж </a:t>
            </a:r>
            <a:r>
              <a:rPr lang="ru-RU" sz="1200" spc="-1" dirty="0" smtClean="0">
                <a:solidFill>
                  <a:srgbClr val="000000"/>
                </a:solidFill>
                <a:latin typeface="Times New Roman"/>
              </a:rPr>
              <a:t>30 </a:t>
            </a:r>
            <a:r>
              <a:rPr lang="ru-RU" sz="1200" spc="-1" dirty="0">
                <a:solidFill>
                  <a:srgbClr val="000000"/>
                </a:solidFill>
                <a:latin typeface="Times New Roman"/>
              </a:rPr>
              <a:t>лет </a:t>
            </a:r>
            <a:br>
              <a:rPr lang="ru-RU" sz="1200" spc="-1" dirty="0">
                <a:solidFill>
                  <a:srgbClr val="000000"/>
                </a:solidFill>
                <a:latin typeface="Times New Roman"/>
              </a:rPr>
            </a:br>
            <a:r>
              <a:rPr lang="ru-RU" sz="1200" spc="-1" dirty="0">
                <a:solidFill>
                  <a:srgbClr val="000000"/>
                </a:solidFill>
                <a:latin typeface="Times New Roman"/>
              </a:rPr>
              <a:t>для мужчин</a:t>
            </a:r>
          </a:p>
          <a:p>
            <a:r>
              <a:rPr lang="ru-RU" sz="1200" spc="-1" dirty="0">
                <a:solidFill>
                  <a:srgbClr val="000000"/>
                </a:solidFill>
                <a:latin typeface="Times New Roman"/>
              </a:rPr>
              <a:t>- трудовой стаж </a:t>
            </a:r>
            <a:r>
              <a:rPr lang="ru-RU" sz="1200" spc="-1" dirty="0" smtClean="0">
                <a:solidFill>
                  <a:srgbClr val="000000"/>
                </a:solidFill>
                <a:latin typeface="Times New Roman"/>
              </a:rPr>
              <a:t>25 </a:t>
            </a:r>
            <a:r>
              <a:rPr lang="ru-RU" sz="1200" spc="-1" dirty="0">
                <a:solidFill>
                  <a:srgbClr val="000000"/>
                </a:solidFill>
                <a:latin typeface="Times New Roman"/>
              </a:rPr>
              <a:t>лет </a:t>
            </a:r>
            <a:br>
              <a:rPr lang="ru-RU" sz="1200" spc="-1" dirty="0">
                <a:solidFill>
                  <a:srgbClr val="000000"/>
                </a:solidFill>
                <a:latin typeface="Times New Roman"/>
              </a:rPr>
            </a:br>
            <a:r>
              <a:rPr lang="ru-RU" sz="1200" spc="-1" dirty="0">
                <a:solidFill>
                  <a:srgbClr val="000000"/>
                </a:solidFill>
                <a:latin typeface="Times New Roman"/>
              </a:rPr>
              <a:t>для женщин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227095" y="1331680"/>
            <a:ext cx="2640387" cy="655001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sz="1400" spc="-1" dirty="0">
                <a:solidFill>
                  <a:srgbClr val="000000"/>
                </a:solidFill>
                <a:latin typeface="Times New Roman"/>
              </a:rPr>
              <a:t>Почетный знак </a:t>
            </a:r>
            <a:br>
              <a:rPr lang="ru-RU" sz="1400" spc="-1" dirty="0">
                <a:solidFill>
                  <a:srgbClr val="000000"/>
                </a:solidFill>
                <a:latin typeface="Times New Roman"/>
              </a:rPr>
            </a:br>
            <a:r>
              <a:rPr lang="ru-RU" sz="1400" spc="-1" dirty="0">
                <a:solidFill>
                  <a:srgbClr val="000000"/>
                </a:solidFill>
                <a:latin typeface="Times New Roman"/>
              </a:rPr>
              <a:t>Самарской Губернской Думы </a:t>
            </a:r>
            <a:br>
              <a:rPr lang="ru-RU" sz="1400" spc="-1" dirty="0">
                <a:solidFill>
                  <a:srgbClr val="000000"/>
                </a:solidFill>
                <a:latin typeface="Times New Roman"/>
              </a:rPr>
            </a:br>
            <a:r>
              <a:rPr lang="ru-RU" sz="1400" spc="-1" dirty="0">
                <a:solidFill>
                  <a:srgbClr val="000000"/>
                </a:solidFill>
                <a:latin typeface="Times New Roman"/>
              </a:rPr>
              <a:t>«За заслуги в законотворчестве»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185409" y="2069450"/>
            <a:ext cx="1029335" cy="410233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sz="1200" b="1" spc="-1" dirty="0" smtClean="0">
                <a:solidFill>
                  <a:srgbClr val="FFFFFF"/>
                </a:solidFill>
                <a:latin typeface="Times New Roman"/>
              </a:rPr>
              <a:t>1 321 рублей</a:t>
            </a:r>
            <a:endParaRPr lang="ru-RU" sz="1200" spc="-1" dirty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27096" y="2589839"/>
            <a:ext cx="2640386" cy="770045"/>
          </a:xfrm>
          <a:prstGeom prst="rect">
            <a:avLst/>
          </a:prstGeom>
          <a:solidFill>
            <a:srgbClr val="92D050"/>
          </a:solidFill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r>
              <a:rPr lang="ru-RU" sz="1200" spc="-1" dirty="0">
                <a:solidFill>
                  <a:srgbClr val="000000"/>
                </a:solidFill>
                <a:latin typeface="Times New Roman"/>
              </a:rPr>
              <a:t>- трудовой стаж </a:t>
            </a:r>
            <a:r>
              <a:rPr lang="ru-RU" sz="1200" spc="-1" dirty="0" smtClean="0">
                <a:solidFill>
                  <a:srgbClr val="000000"/>
                </a:solidFill>
                <a:latin typeface="Times New Roman"/>
              </a:rPr>
              <a:t>35 </a:t>
            </a:r>
            <a:r>
              <a:rPr lang="ru-RU" sz="1200" spc="-1" dirty="0">
                <a:solidFill>
                  <a:srgbClr val="000000"/>
                </a:solidFill>
                <a:latin typeface="Times New Roman"/>
              </a:rPr>
              <a:t>лет </a:t>
            </a:r>
            <a:br>
              <a:rPr lang="ru-RU" sz="1200" spc="-1" dirty="0">
                <a:solidFill>
                  <a:srgbClr val="000000"/>
                </a:solidFill>
                <a:latin typeface="Times New Roman"/>
              </a:rPr>
            </a:br>
            <a:r>
              <a:rPr lang="ru-RU" sz="1200" spc="-1" dirty="0">
                <a:solidFill>
                  <a:srgbClr val="000000"/>
                </a:solidFill>
                <a:latin typeface="Times New Roman"/>
              </a:rPr>
              <a:t>для мужчин</a:t>
            </a:r>
          </a:p>
          <a:p>
            <a:r>
              <a:rPr lang="ru-RU" sz="1200" spc="-1" dirty="0">
                <a:solidFill>
                  <a:srgbClr val="000000"/>
                </a:solidFill>
                <a:latin typeface="Times New Roman"/>
              </a:rPr>
              <a:t>- трудовой стаж </a:t>
            </a:r>
            <a:r>
              <a:rPr lang="ru-RU" sz="1200" spc="-1" dirty="0" smtClean="0">
                <a:solidFill>
                  <a:srgbClr val="000000"/>
                </a:solidFill>
                <a:latin typeface="Times New Roman"/>
              </a:rPr>
              <a:t>30 </a:t>
            </a:r>
            <a:r>
              <a:rPr lang="ru-RU" sz="1200" spc="-1" dirty="0">
                <a:solidFill>
                  <a:srgbClr val="000000"/>
                </a:solidFill>
                <a:latin typeface="Times New Roman"/>
              </a:rPr>
              <a:t>лет </a:t>
            </a:r>
            <a:br>
              <a:rPr lang="ru-RU" sz="1200" spc="-1" dirty="0">
                <a:solidFill>
                  <a:srgbClr val="000000"/>
                </a:solidFill>
                <a:latin typeface="Times New Roman"/>
              </a:rPr>
            </a:br>
            <a:r>
              <a:rPr lang="ru-RU" sz="1200" spc="-1" dirty="0">
                <a:solidFill>
                  <a:srgbClr val="000000"/>
                </a:solidFill>
                <a:latin typeface="Times New Roman"/>
              </a:rPr>
              <a:t>для женщин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8156" y="1313171"/>
            <a:ext cx="2068339" cy="655001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200" spc="-1" dirty="0">
                <a:solidFill>
                  <a:srgbClr val="000000"/>
                </a:solidFill>
                <a:latin typeface="Times New Roman"/>
              </a:rPr>
              <a:t>Почетный знак Губернатора Самарской области «За труд во благо земли Самарской» </a:t>
            </a:r>
            <a:br>
              <a:rPr lang="ru-RU" sz="1200" spc="-1" dirty="0">
                <a:solidFill>
                  <a:srgbClr val="000000"/>
                </a:solidFill>
                <a:latin typeface="Times New Roman"/>
              </a:rPr>
            </a:br>
            <a:endParaRPr lang="ru-RU" sz="1200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96660" y="2069450"/>
            <a:ext cx="1029335" cy="410233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sz="1200" b="1" spc="-1" dirty="0" smtClean="0">
                <a:solidFill>
                  <a:srgbClr val="FFFFFF"/>
                </a:solidFill>
                <a:latin typeface="Times New Roman"/>
              </a:rPr>
              <a:t>1 321 рублей</a:t>
            </a:r>
            <a:endParaRPr lang="ru-RU" sz="1200" spc="-1" dirty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968156" y="2589839"/>
            <a:ext cx="2068339" cy="770045"/>
          </a:xfrm>
          <a:prstGeom prst="rect">
            <a:avLst/>
          </a:prstGeom>
          <a:solidFill>
            <a:srgbClr val="92D050"/>
          </a:solidFill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r>
              <a:rPr lang="ru-RU" sz="1200" spc="-1" dirty="0">
                <a:solidFill>
                  <a:srgbClr val="000000"/>
                </a:solidFill>
                <a:latin typeface="Times New Roman"/>
              </a:rPr>
              <a:t>- трудовой стаж </a:t>
            </a:r>
            <a:r>
              <a:rPr lang="ru-RU" sz="1200" spc="-1" dirty="0" smtClean="0">
                <a:solidFill>
                  <a:srgbClr val="000000"/>
                </a:solidFill>
                <a:latin typeface="Times New Roman"/>
              </a:rPr>
              <a:t>35 </a:t>
            </a:r>
            <a:r>
              <a:rPr lang="ru-RU" sz="1200" spc="-1" dirty="0">
                <a:solidFill>
                  <a:srgbClr val="000000"/>
                </a:solidFill>
                <a:latin typeface="Times New Roman"/>
              </a:rPr>
              <a:t>лет </a:t>
            </a:r>
            <a:br>
              <a:rPr lang="ru-RU" sz="1200" spc="-1" dirty="0">
                <a:solidFill>
                  <a:srgbClr val="000000"/>
                </a:solidFill>
                <a:latin typeface="Times New Roman"/>
              </a:rPr>
            </a:br>
            <a:r>
              <a:rPr lang="ru-RU" sz="1200" spc="-1" dirty="0">
                <a:solidFill>
                  <a:srgbClr val="000000"/>
                </a:solidFill>
                <a:latin typeface="Times New Roman"/>
              </a:rPr>
              <a:t>для мужчин</a:t>
            </a:r>
          </a:p>
          <a:p>
            <a:r>
              <a:rPr lang="ru-RU" sz="1200" spc="-1" dirty="0">
                <a:solidFill>
                  <a:srgbClr val="000000"/>
                </a:solidFill>
                <a:latin typeface="Times New Roman"/>
              </a:rPr>
              <a:t>- трудовой стаж </a:t>
            </a:r>
            <a:r>
              <a:rPr lang="ru-RU" sz="1200" spc="-1" dirty="0" smtClean="0">
                <a:solidFill>
                  <a:srgbClr val="000000"/>
                </a:solidFill>
                <a:latin typeface="Times New Roman"/>
              </a:rPr>
              <a:t>30 </a:t>
            </a:r>
            <a:r>
              <a:rPr lang="ru-RU" sz="1200" spc="-1" dirty="0">
                <a:solidFill>
                  <a:srgbClr val="000000"/>
                </a:solidFill>
                <a:latin typeface="Times New Roman"/>
              </a:rPr>
              <a:t>лет </a:t>
            </a:r>
            <a:br>
              <a:rPr lang="ru-RU" sz="1200" spc="-1" dirty="0">
                <a:solidFill>
                  <a:srgbClr val="000000"/>
                </a:solidFill>
                <a:latin typeface="Times New Roman"/>
              </a:rPr>
            </a:br>
            <a:r>
              <a:rPr lang="ru-RU" sz="1200" spc="-1" dirty="0">
                <a:solidFill>
                  <a:srgbClr val="000000"/>
                </a:solidFill>
                <a:latin typeface="Times New Roman"/>
              </a:rPr>
              <a:t>для женщин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27095" y="3470041"/>
            <a:ext cx="4809400" cy="50115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sz="1400" spc="-1" dirty="0">
                <a:solidFill>
                  <a:srgbClr val="000000"/>
                </a:solidFill>
                <a:latin typeface="Times New Roman"/>
              </a:rPr>
              <a:t>Почетная грамота Куйбышевского обкома КПСС, облисполкома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79512" y="3515365"/>
            <a:ext cx="3946908" cy="455825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sz="1400" spc="-1" dirty="0">
                <a:solidFill>
                  <a:srgbClr val="000000"/>
                </a:solidFill>
                <a:latin typeface="Times New Roman"/>
              </a:rPr>
              <a:t>Знак отличия «Материнская доблесть» </a:t>
            </a:r>
            <a:br>
              <a:rPr lang="ru-RU" sz="1400" spc="-1" dirty="0">
                <a:solidFill>
                  <a:srgbClr val="000000"/>
                </a:solidFill>
                <a:latin typeface="Times New Roman"/>
              </a:rPr>
            </a:br>
            <a:r>
              <a:rPr lang="ru-RU" sz="1400" spc="-1" dirty="0">
                <a:solidFill>
                  <a:srgbClr val="000000"/>
                </a:solidFill>
                <a:latin typeface="Times New Roman"/>
              </a:rPr>
              <a:t>I и II степеней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214744" y="4044344"/>
            <a:ext cx="1029335" cy="28702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sz="1200" b="1" spc="-1" dirty="0" smtClean="0">
                <a:solidFill>
                  <a:srgbClr val="FFFFFF"/>
                </a:solidFill>
                <a:latin typeface="Times New Roman"/>
              </a:rPr>
              <a:t>827 рублей</a:t>
            </a:r>
            <a:endParaRPr lang="ru-RU" sz="1200" spc="-1" dirty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551187" y="4026877"/>
            <a:ext cx="1029335" cy="304494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sz="1200" b="1" spc="-1" dirty="0" smtClean="0">
                <a:solidFill>
                  <a:srgbClr val="FFFFFF"/>
                </a:solidFill>
                <a:latin typeface="Times New Roman"/>
              </a:rPr>
              <a:t>1 152 рубля</a:t>
            </a:r>
            <a:endParaRPr lang="ru-RU" sz="1200" spc="-1" dirty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227095" y="4413277"/>
            <a:ext cx="4809400" cy="342722"/>
          </a:xfrm>
          <a:prstGeom prst="rect">
            <a:avLst/>
          </a:prstGeom>
          <a:solidFill>
            <a:srgbClr val="92D050"/>
          </a:solidFill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r>
              <a:rPr lang="ru-RU" sz="1200" spc="-1" dirty="0">
                <a:solidFill>
                  <a:srgbClr val="000000"/>
                </a:solidFill>
                <a:latin typeface="Times New Roman"/>
              </a:rPr>
              <a:t>- трудовой стаж </a:t>
            </a:r>
            <a:r>
              <a:rPr lang="ru-RU" sz="1200" spc="-1" dirty="0" smtClean="0">
                <a:solidFill>
                  <a:srgbClr val="000000"/>
                </a:solidFill>
                <a:latin typeface="Times New Roman"/>
              </a:rPr>
              <a:t>35 лет для </a:t>
            </a:r>
            <a:r>
              <a:rPr lang="ru-RU" sz="1200" spc="-1" dirty="0">
                <a:solidFill>
                  <a:srgbClr val="000000"/>
                </a:solidFill>
                <a:latin typeface="Times New Roman"/>
              </a:rPr>
              <a:t>мужчин</a:t>
            </a:r>
          </a:p>
          <a:p>
            <a:r>
              <a:rPr lang="ru-RU" sz="1200" spc="-1" dirty="0">
                <a:solidFill>
                  <a:srgbClr val="000000"/>
                </a:solidFill>
                <a:latin typeface="Times New Roman"/>
              </a:rPr>
              <a:t>- трудовой стаж </a:t>
            </a:r>
            <a:r>
              <a:rPr lang="ru-RU" sz="1200" spc="-1" dirty="0" smtClean="0">
                <a:solidFill>
                  <a:srgbClr val="000000"/>
                </a:solidFill>
                <a:latin typeface="Times New Roman"/>
              </a:rPr>
              <a:t>30 </a:t>
            </a:r>
            <a:r>
              <a:rPr lang="ru-RU" sz="1200" spc="-1" dirty="0">
                <a:solidFill>
                  <a:srgbClr val="000000"/>
                </a:solidFill>
                <a:latin typeface="Times New Roman"/>
              </a:rPr>
              <a:t>лет </a:t>
            </a:r>
            <a:r>
              <a:rPr lang="ru-RU" sz="1200" spc="-1" dirty="0" smtClean="0">
                <a:solidFill>
                  <a:srgbClr val="000000"/>
                </a:solidFill>
                <a:latin typeface="Times New Roman"/>
              </a:rPr>
              <a:t>для </a:t>
            </a:r>
            <a:r>
              <a:rPr lang="ru-RU" sz="1200" spc="-1" dirty="0">
                <a:solidFill>
                  <a:srgbClr val="000000"/>
                </a:solidFill>
                <a:latin typeface="Times New Roman"/>
              </a:rPr>
              <a:t>женщин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43845" y="4413276"/>
            <a:ext cx="2089162" cy="342722"/>
          </a:xfrm>
          <a:prstGeom prst="rect">
            <a:avLst/>
          </a:prstGeom>
          <a:solidFill>
            <a:srgbClr val="92D050"/>
          </a:solidFill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200" spc="-1" dirty="0" smtClean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1200" spc="-1" dirty="0">
                <a:solidFill>
                  <a:srgbClr val="000000"/>
                </a:solidFill>
                <a:latin typeface="Times New Roman"/>
              </a:rPr>
              <a:t>трудовой стаж 20 лет </a:t>
            </a:r>
            <a:br>
              <a:rPr lang="ru-RU" sz="1200" spc="-1" dirty="0">
                <a:solidFill>
                  <a:srgbClr val="000000"/>
                </a:solidFill>
                <a:latin typeface="Times New Roman"/>
              </a:rPr>
            </a:br>
            <a:endParaRPr lang="ru-RU" sz="1200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895179" y="4838670"/>
            <a:ext cx="3736616" cy="307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Наличие соответствующего статуса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737334" y="5210606"/>
            <a:ext cx="3992077" cy="307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Проживание на территории Самарской области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95536" y="5555851"/>
            <a:ext cx="828092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После 01.03.2017 года предоставляется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неработающим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гражданам, размер пенсии которых ниже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30 710 рублей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95535" y="6233971"/>
            <a:ext cx="8280921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Для лиц, достигших в период с 01.01.2019 по 31.12.2027 возраста 55 лет и более (женщины) и 60 лет и более (мужчины), которым не установлена пенсия 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независимо от факта работы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 условии, что доход ниже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30 710 рублей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Двойные круглые скобки 48"/>
          <p:cNvSpPr/>
          <p:nvPr/>
        </p:nvSpPr>
        <p:spPr>
          <a:xfrm>
            <a:off x="146750" y="4787787"/>
            <a:ext cx="8921383" cy="1997164"/>
          </a:xfrm>
          <a:prstGeom prst="bracketPair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4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37"/>
          <p:cNvSpPr/>
          <p:nvPr/>
        </p:nvSpPr>
        <p:spPr>
          <a:xfrm>
            <a:off x="0" y="100080"/>
            <a:ext cx="9140760" cy="759060"/>
          </a:xfrm>
          <a:custGeom>
            <a:avLst/>
            <a:gdLst>
              <a:gd name="textAreaLeft" fmla="*/ 0 w 9140760"/>
              <a:gd name="textAreaRight" fmla="*/ 9144000 w 9140760"/>
              <a:gd name="textAreaTop" fmla="*/ 0 h 897840"/>
              <a:gd name="textAreaBottom" fmla="*/ 900360 h 897840"/>
            </a:gdLst>
            <a:ahLst/>
            <a:cxnLst/>
            <a:rect l="textAreaLeft" t="textAreaTop" r="textAreaRight" b="textAreaBottom"/>
            <a:pathLst>
              <a:path w="9144000" h="1045584">
                <a:moveTo>
                  <a:pt x="0" y="1045584"/>
                </a:moveTo>
                <a:lnTo>
                  <a:pt x="9144000" y="1045584"/>
                </a:lnTo>
                <a:lnTo>
                  <a:pt x="9144000" y="0"/>
                </a:lnTo>
                <a:lnTo>
                  <a:pt x="0" y="0"/>
                </a:lnTo>
                <a:lnTo>
                  <a:pt x="0" y="1045584"/>
                </a:lnTo>
                <a:close/>
              </a:path>
            </a:pathLst>
          </a:custGeom>
          <a:solidFill>
            <a:srgbClr val="1B4D7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12600" algn="ctr">
              <a:lnSpc>
                <a:spcPts val="2401"/>
              </a:lnSpc>
            </a:pPr>
            <a:r>
              <a:rPr lang="ru-RU" sz="2000" b="1" spc="-1" dirty="0">
                <a:solidFill>
                  <a:srgbClr val="FFFFFF"/>
                </a:solidFill>
                <a:latin typeface="Times New Roman"/>
              </a:rPr>
              <a:t>Ежемесячная денежная выплата </a:t>
            </a:r>
            <a:endParaRPr lang="ru-RU" sz="2000" b="1" spc="-1" dirty="0" smtClean="0">
              <a:solidFill>
                <a:srgbClr val="FFFFFF"/>
              </a:solidFill>
              <a:latin typeface="Times New Roman"/>
            </a:endParaRPr>
          </a:p>
          <a:p>
            <a:pPr marL="12600" algn="ctr">
              <a:lnSpc>
                <a:spcPts val="2401"/>
              </a:lnSpc>
            </a:pPr>
            <a:r>
              <a:rPr lang="ru-RU" sz="2000" b="1" spc="-1" dirty="0" smtClean="0">
                <a:solidFill>
                  <a:srgbClr val="FFFFFF"/>
                </a:solidFill>
                <a:latin typeface="Times New Roman"/>
              </a:rPr>
              <a:t>ветеранам труда Самарской области</a:t>
            </a:r>
            <a:endParaRPr lang="ru-RU" sz="2000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tretch/>
        </p:blipFill>
        <p:spPr>
          <a:xfrm>
            <a:off x="179512" y="144360"/>
            <a:ext cx="584280" cy="670500"/>
          </a:xfrm>
          <a:prstGeom prst="rect">
            <a:avLst/>
          </a:prstGeom>
          <a:ln w="0"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0" y="930262"/>
            <a:ext cx="91407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Закон Самарской области от 06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декабря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2006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№ 155-ГД «О ветеранах труда Самарской области»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6750" y="1313171"/>
            <a:ext cx="8817738" cy="655914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Трудовой стаж на территории Самарской области не менее 40 лет для мужчин и не менее 35 лет для женщин 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одна из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следующих наград Самарской области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(по состоянию на 23.11.2019 года)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9512" y="2046842"/>
            <a:ext cx="4248472" cy="2120889"/>
          </a:xfrm>
          <a:prstGeom prst="rect">
            <a:avLst/>
          </a:prstGeom>
          <a:solidFill>
            <a:srgbClr val="92D050"/>
          </a:solidFill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Губернская премия,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Почетный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знак Трудовой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Славы,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Почетное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звание Самарской области (категории «народный» и «заслуженный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»),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Почетная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грамота Самарской Губернской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Думы,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Почетный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знак Самарской Губернской Думы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 служение закону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Почетный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знак Губернатора Самарской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области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«За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вклад в укрепление дружбы народов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»,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21327" y="4233768"/>
            <a:ext cx="1029335" cy="28702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sz="1200" b="1" spc="-1" dirty="0" smtClean="0">
                <a:solidFill>
                  <a:srgbClr val="FFFFFF"/>
                </a:solidFill>
                <a:latin typeface="Times New Roman"/>
              </a:rPr>
              <a:t>827 рублей</a:t>
            </a:r>
            <a:endParaRPr lang="ru-RU" sz="1200" spc="-1" dirty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44008" y="2058561"/>
            <a:ext cx="4320480" cy="2097450"/>
          </a:xfrm>
          <a:prstGeom prst="rect">
            <a:avLst/>
          </a:prstGeom>
          <a:solidFill>
            <a:srgbClr val="92D050"/>
          </a:solidFill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- Почетный знак Губернатора Самарской области «За развитие профсоюзного движения в Самарской области»,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- Почетный знак Губернатора Самарской области 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«За заслуги в развитии ветеранского движения»,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- Почетный знак Губернатора Самарской области 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«За заслуги в наставничестве»,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- Диплом Самарской Губернской Думы,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- Благодарность Самарской Губернской Думы,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- Почетная грамота Губернатора Самарской области,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- Благодарность Губернатора Самарской области.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865064" y="4764773"/>
            <a:ext cx="3736616" cy="307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Наличие соответствующего статуса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737333" y="5134970"/>
            <a:ext cx="3992077" cy="307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Проживание на территории Самарской области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95536" y="5480696"/>
            <a:ext cx="828092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После 01.03.2017 года предоставляется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неработающим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гражданам, размер пенсии которых ниже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30 710 рублей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95533" y="6170804"/>
            <a:ext cx="8280921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Для лиц, достигших в период с 01.01.2019 по 31.12.2027 возраста 55 лет и более (женщины) и 60 лет и более (мужчины), которым не установлена пенсия 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независимо от факта работы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 условии, что доход ниже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30 710 рублей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Двойные круглые скобки 48"/>
          <p:cNvSpPr/>
          <p:nvPr/>
        </p:nvSpPr>
        <p:spPr>
          <a:xfrm>
            <a:off x="251519" y="4787787"/>
            <a:ext cx="8568953" cy="1997164"/>
          </a:xfrm>
          <a:prstGeom prst="bracketPair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56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37"/>
          <p:cNvSpPr/>
          <p:nvPr/>
        </p:nvSpPr>
        <p:spPr>
          <a:xfrm>
            <a:off x="3240" y="87076"/>
            <a:ext cx="9140760" cy="974784"/>
          </a:xfrm>
          <a:custGeom>
            <a:avLst/>
            <a:gdLst>
              <a:gd name="textAreaLeft" fmla="*/ 0 w 9140760"/>
              <a:gd name="textAreaRight" fmla="*/ 9144000 w 9140760"/>
              <a:gd name="textAreaTop" fmla="*/ 0 h 897840"/>
              <a:gd name="textAreaBottom" fmla="*/ 900360 h 897840"/>
            </a:gdLst>
            <a:ahLst/>
            <a:cxnLst/>
            <a:rect l="textAreaLeft" t="textAreaTop" r="textAreaRight" b="textAreaBottom"/>
            <a:pathLst>
              <a:path w="9144000" h="1045584">
                <a:moveTo>
                  <a:pt x="0" y="1045584"/>
                </a:moveTo>
                <a:lnTo>
                  <a:pt x="9144000" y="1045584"/>
                </a:lnTo>
                <a:lnTo>
                  <a:pt x="9144000" y="0"/>
                </a:lnTo>
                <a:lnTo>
                  <a:pt x="0" y="0"/>
                </a:lnTo>
                <a:lnTo>
                  <a:pt x="0" y="1045584"/>
                </a:lnTo>
                <a:close/>
              </a:path>
            </a:pathLst>
          </a:custGeom>
          <a:solidFill>
            <a:srgbClr val="1B4D7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tretch/>
        </p:blipFill>
        <p:spPr>
          <a:xfrm>
            <a:off x="176884" y="254839"/>
            <a:ext cx="584280" cy="620280"/>
          </a:xfrm>
          <a:prstGeom prst="rect">
            <a:avLst/>
          </a:prstGeom>
          <a:ln w="0">
            <a:noFill/>
          </a:ln>
        </p:spPr>
      </p:pic>
      <p:sp>
        <p:nvSpPr>
          <p:cNvPr id="7" name="object 242"/>
          <p:cNvSpPr/>
          <p:nvPr/>
        </p:nvSpPr>
        <p:spPr>
          <a:xfrm>
            <a:off x="884130" y="177970"/>
            <a:ext cx="8136904" cy="8713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0960" rIns="0" bIns="0" anchor="ctr">
            <a:noAutofit/>
          </a:bodyPr>
          <a:lstStyle/>
          <a:p>
            <a:pPr marL="12600" algn="ctr"/>
            <a:r>
              <a:rPr lang="ru-RU" b="1" spc="-1" dirty="0" smtClean="0">
                <a:solidFill>
                  <a:srgbClr val="FFFFFF"/>
                </a:solidFill>
                <a:latin typeface="Times New Roman"/>
              </a:rPr>
              <a:t>Социальная выплата отдельным категориям граждан, получающим пенсию в размере, не превышающем 13 500 руб., осуществляющим трудовую деятельность</a:t>
            </a:r>
            <a:endParaRPr lang="ru-RU" sz="2000" b="1" spc="-1" dirty="0" smtClean="0">
              <a:solidFill>
                <a:srgbClr val="FFFFFF"/>
              </a:solidFill>
              <a:latin typeface="Times New Roman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6120172" y="4813120"/>
            <a:ext cx="0" cy="2452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3240" y="1069273"/>
            <a:ext cx="91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Самарской области от 13.12.2017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812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предоставлении в 2018 - 2023 годах ежемесячной социальной выплаты отдельным категориям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974" y="1742499"/>
            <a:ext cx="2697055" cy="495415"/>
          </a:xfrm>
          <a:prstGeom prst="rect">
            <a:avLst/>
          </a:prstGeom>
          <a:solidFill>
            <a:srgbClr val="92D050"/>
          </a:solidFill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Ветераны </a:t>
            </a:r>
            <a:r>
              <a:rPr lang="ru-RU" sz="1400" spc="-1" dirty="0">
                <a:solidFill>
                  <a:srgbClr val="000000"/>
                </a:solidFill>
                <a:latin typeface="Times New Roman"/>
              </a:rPr>
              <a:t>труда и граждане, </a:t>
            </a:r>
            <a:r>
              <a:rPr sz="1400" dirty="0">
                <a:solidFill>
                  <a:srgbClr val="000000"/>
                </a:solidFill>
              </a:rPr>
              <a:t/>
            </a:r>
            <a:br>
              <a:rPr sz="1400" dirty="0">
                <a:solidFill>
                  <a:srgbClr val="000000"/>
                </a:solidFill>
              </a:rPr>
            </a:br>
            <a:r>
              <a:rPr lang="ru-RU" sz="1400" spc="-1" dirty="0">
                <a:solidFill>
                  <a:srgbClr val="000000"/>
                </a:solidFill>
                <a:latin typeface="Times New Roman"/>
              </a:rPr>
              <a:t>приравненные к ветеранам </a:t>
            </a: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труда</a:t>
            </a:r>
            <a:endParaRPr lang="ru-RU" sz="1400" spc="-1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28833" y="2325155"/>
            <a:ext cx="1029335" cy="24863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sz="1200" b="1" spc="-1" dirty="0">
                <a:solidFill>
                  <a:srgbClr val="FFFFFF"/>
                </a:solidFill>
                <a:latin typeface="Times New Roman"/>
              </a:rPr>
              <a:t>875 </a:t>
            </a:r>
            <a:r>
              <a:rPr lang="ru-RU" sz="1200" b="1" spc="-1" dirty="0" smtClean="0">
                <a:solidFill>
                  <a:srgbClr val="FFFFFF"/>
                </a:solidFill>
                <a:latin typeface="Times New Roman"/>
              </a:rPr>
              <a:t>рублей</a:t>
            </a:r>
            <a:endParaRPr lang="ru-RU" sz="1200" spc="-1" dirty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85378" y="1733110"/>
            <a:ext cx="2858340" cy="475699"/>
          </a:xfrm>
          <a:prstGeom prst="rect">
            <a:avLst/>
          </a:prstGeom>
          <a:solidFill>
            <a:srgbClr val="92D050"/>
          </a:solidFill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Ветераны Великой Отечественной войны - </a:t>
            </a:r>
            <a:r>
              <a:rPr lang="ru-RU" sz="1400" spc="-1" dirty="0">
                <a:solidFill>
                  <a:srgbClr val="000000"/>
                </a:solidFill>
                <a:latin typeface="Times New Roman"/>
              </a:rPr>
              <a:t>труженики </a:t>
            </a: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тыла</a:t>
            </a:r>
            <a:endParaRPr lang="ru-RU" sz="1400" spc="-1" dirty="0" smtClean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07904" y="2323347"/>
            <a:ext cx="1029335" cy="24863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sz="1200" b="1" spc="-1" dirty="0" smtClean="0">
                <a:solidFill>
                  <a:srgbClr val="FFFFFF"/>
                </a:solidFill>
                <a:latin typeface="Times New Roman"/>
              </a:rPr>
              <a:t>827 рублей</a:t>
            </a:r>
            <a:endParaRPr lang="ru-RU" sz="1200" spc="-1" dirty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37067" y="1732256"/>
            <a:ext cx="2983967" cy="490937"/>
          </a:xfrm>
          <a:prstGeom prst="rect">
            <a:avLst/>
          </a:prstGeom>
          <a:solidFill>
            <a:srgbClr val="92D050"/>
          </a:solidFill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Реабилитированные лица</a:t>
            </a:r>
          </a:p>
          <a:p>
            <a:pPr algn="ctr"/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100" spc="-1" dirty="0" smtClean="0">
                <a:solidFill>
                  <a:srgbClr val="000000"/>
                </a:solidFill>
                <a:latin typeface="Times New Roman"/>
              </a:rPr>
              <a:t>(п.3 ст.1 Закона № 169-ГД)</a:t>
            </a:r>
            <a:endParaRPr lang="ru-RU" sz="1100" spc="-1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04248" y="2338585"/>
            <a:ext cx="1029335" cy="24863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sz="1200" b="1" spc="-1" dirty="0" smtClean="0">
                <a:solidFill>
                  <a:srgbClr val="FFFFFF"/>
                </a:solidFill>
                <a:latin typeface="Times New Roman"/>
              </a:rPr>
              <a:t>1089 рублей</a:t>
            </a:r>
            <a:endParaRPr lang="ru-RU" sz="1200" spc="-1" dirty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62470" y="2694126"/>
            <a:ext cx="2983967" cy="660542"/>
          </a:xfrm>
          <a:prstGeom prst="rect">
            <a:avLst/>
          </a:prstGeom>
          <a:solidFill>
            <a:srgbClr val="92D050"/>
          </a:solidFill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Лица</a:t>
            </a:r>
            <a:r>
              <a:rPr lang="ru-RU" sz="1400" spc="-1" dirty="0">
                <a:solidFill>
                  <a:srgbClr val="000000"/>
                </a:solidFill>
                <a:latin typeface="Times New Roman"/>
              </a:rPr>
              <a:t>, признанные пострадавшими </a:t>
            </a:r>
            <a:r>
              <a:rPr sz="1400" dirty="0">
                <a:solidFill>
                  <a:srgbClr val="000000"/>
                </a:solidFill>
              </a:rPr>
              <a:t/>
            </a:r>
            <a:br>
              <a:rPr sz="1400" dirty="0">
                <a:solidFill>
                  <a:srgbClr val="000000"/>
                </a:solidFill>
              </a:rPr>
            </a:br>
            <a:r>
              <a:rPr lang="ru-RU" sz="1400" spc="-1" dirty="0">
                <a:solidFill>
                  <a:srgbClr val="000000"/>
                </a:solidFill>
                <a:latin typeface="Times New Roman"/>
              </a:rPr>
              <a:t>от политических </a:t>
            </a: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репрессий</a:t>
            </a:r>
          </a:p>
          <a:p>
            <a:pPr algn="ctr"/>
            <a:r>
              <a:rPr lang="ru-RU" sz="1100" spc="-1" dirty="0">
                <a:solidFill>
                  <a:srgbClr val="000000"/>
                </a:solidFill>
                <a:latin typeface="Times New Roman"/>
              </a:rPr>
              <a:t>(п.3 ст.1 Закона № 169-ГД)</a:t>
            </a:r>
            <a:endParaRPr lang="ru-RU" sz="1100" spc="-1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10993" y="3478616"/>
            <a:ext cx="1029335" cy="24863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sz="1200" b="1" spc="-1" dirty="0" smtClean="0">
                <a:solidFill>
                  <a:srgbClr val="FFFFFF"/>
                </a:solidFill>
                <a:latin typeface="Times New Roman"/>
              </a:rPr>
              <a:t>827 рублей</a:t>
            </a:r>
            <a:endParaRPr lang="ru-RU" sz="1200" spc="-1" dirty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75243" y="2691302"/>
            <a:ext cx="2858340" cy="624454"/>
          </a:xfrm>
          <a:prstGeom prst="rect">
            <a:avLst/>
          </a:prstGeom>
          <a:solidFill>
            <a:srgbClr val="92D050"/>
          </a:solidFill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Ветераны труда Самарской области</a:t>
            </a:r>
            <a:endParaRPr lang="ru-RU" sz="1400" spc="-1" dirty="0" smtClean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38284" y="3478615"/>
            <a:ext cx="1800199" cy="24864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sz="1200" b="1" spc="-1" dirty="0" smtClean="0">
                <a:solidFill>
                  <a:srgbClr val="FFFFFF"/>
                </a:solidFill>
                <a:latin typeface="Times New Roman"/>
              </a:rPr>
              <a:t> от 827  до 1490 рублей</a:t>
            </a:r>
            <a:endParaRPr lang="ru-RU" sz="1200" spc="-1" dirty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6659" y="4973551"/>
            <a:ext cx="1651509" cy="854548"/>
          </a:xfrm>
          <a:prstGeom prst="rect">
            <a:avLst/>
          </a:prstGeom>
          <a:solidFill>
            <a:srgbClr val="92D050"/>
          </a:solidFill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sz="16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выплата предоставляется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175007" y="4099483"/>
            <a:ext cx="5544617" cy="307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состоянию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01.11.2017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года и на дату определения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права:</a:t>
            </a:r>
            <a:endParaRPr lang="ru-RU" sz="14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175007" y="4727470"/>
            <a:ext cx="5544617" cy="307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Проживающие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территории Самарской области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175008" y="5258863"/>
            <a:ext cx="5544617" cy="307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Получающие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пенсию в размере,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превышающем 13500 рублей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175008" y="5828099"/>
            <a:ext cx="5544617" cy="307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Имеющие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соответствующий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статус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175008" y="6411500"/>
            <a:ext cx="5544617" cy="307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Осуществляющие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трудовую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(или) иные виды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cxnSp>
        <p:nvCxnSpPr>
          <p:cNvPr id="39" name="Прямая со стрелкой 38"/>
          <p:cNvCxnSpPr>
            <a:stCxn id="34" idx="2"/>
            <a:endCxn id="35" idx="0"/>
          </p:cNvCxnSpPr>
          <p:nvPr/>
        </p:nvCxnSpPr>
        <p:spPr>
          <a:xfrm>
            <a:off x="5947316" y="4407260"/>
            <a:ext cx="0" cy="3202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35" idx="2"/>
            <a:endCxn id="36" idx="0"/>
          </p:cNvCxnSpPr>
          <p:nvPr/>
        </p:nvCxnSpPr>
        <p:spPr>
          <a:xfrm>
            <a:off x="5947316" y="5035247"/>
            <a:ext cx="1" cy="2236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36" idx="2"/>
            <a:endCxn id="37" idx="0"/>
          </p:cNvCxnSpPr>
          <p:nvPr/>
        </p:nvCxnSpPr>
        <p:spPr>
          <a:xfrm>
            <a:off x="5947317" y="5566640"/>
            <a:ext cx="0" cy="2614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37" idx="2"/>
          </p:cNvCxnSpPr>
          <p:nvPr/>
        </p:nvCxnSpPr>
        <p:spPr>
          <a:xfrm flipH="1">
            <a:off x="5947315" y="6135876"/>
            <a:ext cx="2" cy="2756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45140" y="5293176"/>
            <a:ext cx="2619793" cy="232409"/>
          </a:xfrm>
          <a:prstGeom prst="rect">
            <a:avLst/>
          </a:prstGeom>
          <a:noFill/>
          <a:ln>
            <a:noFill/>
          </a:ln>
          <a:effectLst/>
          <a:extLst/>
        </p:spPr>
      </p:pic>
      <p:cxnSp>
        <p:nvCxnSpPr>
          <p:cNvPr id="53" name="Прямая со стрелкой 52"/>
          <p:cNvCxnSpPr>
            <a:stCxn id="32" idx="3"/>
            <a:endCxn id="46" idx="2"/>
          </p:cNvCxnSpPr>
          <p:nvPr/>
        </p:nvCxnSpPr>
        <p:spPr>
          <a:xfrm>
            <a:off x="1958168" y="5400825"/>
            <a:ext cx="880664" cy="8556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H="1" flipV="1">
            <a:off x="2483768" y="2237914"/>
            <a:ext cx="2736304" cy="3590185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H="1" flipV="1">
            <a:off x="4807337" y="2208809"/>
            <a:ext cx="630947" cy="361929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flipV="1">
            <a:off x="6741370" y="3354668"/>
            <a:ext cx="712222" cy="2473431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flipV="1">
            <a:off x="6948264" y="2237914"/>
            <a:ext cx="1506516" cy="3590185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flipH="1" flipV="1">
            <a:off x="2862127" y="3354668"/>
            <a:ext cx="2093324" cy="2473431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771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37"/>
          <p:cNvSpPr/>
          <p:nvPr/>
        </p:nvSpPr>
        <p:spPr>
          <a:xfrm>
            <a:off x="3240" y="87076"/>
            <a:ext cx="9140760" cy="1073226"/>
          </a:xfrm>
          <a:custGeom>
            <a:avLst/>
            <a:gdLst>
              <a:gd name="textAreaLeft" fmla="*/ 0 w 9140760"/>
              <a:gd name="textAreaRight" fmla="*/ 9144000 w 9140760"/>
              <a:gd name="textAreaTop" fmla="*/ 0 h 897840"/>
              <a:gd name="textAreaBottom" fmla="*/ 900360 h 897840"/>
            </a:gdLst>
            <a:ahLst/>
            <a:cxnLst/>
            <a:rect l="textAreaLeft" t="textAreaTop" r="textAreaRight" b="textAreaBottom"/>
            <a:pathLst>
              <a:path w="9144000" h="1045584">
                <a:moveTo>
                  <a:pt x="0" y="1045584"/>
                </a:moveTo>
                <a:lnTo>
                  <a:pt x="9144000" y="1045584"/>
                </a:lnTo>
                <a:lnTo>
                  <a:pt x="9144000" y="0"/>
                </a:lnTo>
                <a:lnTo>
                  <a:pt x="0" y="0"/>
                </a:lnTo>
                <a:lnTo>
                  <a:pt x="0" y="1045584"/>
                </a:lnTo>
                <a:close/>
              </a:path>
            </a:pathLst>
          </a:custGeom>
          <a:solidFill>
            <a:srgbClr val="1B4D7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tretch/>
        </p:blipFill>
        <p:spPr>
          <a:xfrm>
            <a:off x="212924" y="313549"/>
            <a:ext cx="584280" cy="620280"/>
          </a:xfrm>
          <a:prstGeom prst="rect">
            <a:avLst/>
          </a:prstGeom>
          <a:ln w="0">
            <a:noFill/>
          </a:ln>
        </p:spPr>
      </p:pic>
      <p:sp>
        <p:nvSpPr>
          <p:cNvPr id="7" name="object 242"/>
          <p:cNvSpPr/>
          <p:nvPr/>
        </p:nvSpPr>
        <p:spPr>
          <a:xfrm>
            <a:off x="899592" y="123526"/>
            <a:ext cx="8136904" cy="107322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0960" rIns="0" bIns="0" anchor="t">
            <a:noAutofit/>
          </a:bodyPr>
          <a:lstStyle/>
          <a:p>
            <a:pPr marL="12600" algn="ctr"/>
            <a:r>
              <a:rPr lang="ru-RU" sz="2400" b="1" spc="-1" dirty="0" smtClean="0">
                <a:solidFill>
                  <a:srgbClr val="FFFFFF"/>
                </a:solidFill>
                <a:latin typeface="Times New Roman"/>
              </a:rPr>
              <a:t>Ежемесячная денежная выплата </a:t>
            </a:r>
          </a:p>
          <a:p>
            <a:pPr marL="12600" algn="ctr"/>
            <a:r>
              <a:rPr lang="ru-RU" sz="2400" b="1" spc="-1" dirty="0" smtClean="0">
                <a:solidFill>
                  <a:srgbClr val="FFFFFF"/>
                </a:solidFill>
                <a:latin typeface="Times New Roman"/>
              </a:rPr>
              <a:t>на </a:t>
            </a:r>
            <a:r>
              <a:rPr lang="ru-RU" sz="2400" b="1" spc="-1" dirty="0">
                <a:solidFill>
                  <a:srgbClr val="FFFFFF"/>
                </a:solidFill>
                <a:latin typeface="Times New Roman"/>
              </a:rPr>
              <a:t>оплату проезда </a:t>
            </a:r>
            <a:endParaRPr lang="ru-RU" sz="2400" b="1" spc="-1" dirty="0" smtClean="0">
              <a:solidFill>
                <a:srgbClr val="FFFFFF"/>
              </a:solidFill>
              <a:latin typeface="Times New Roman"/>
            </a:endParaRPr>
          </a:p>
          <a:p>
            <a:pPr marL="12600" algn="ctr"/>
            <a:r>
              <a:rPr lang="ru-RU" sz="1200" b="1" spc="-1" dirty="0" smtClean="0">
                <a:solidFill>
                  <a:srgbClr val="FFFFFF"/>
                </a:solidFill>
                <a:latin typeface="Times New Roman"/>
              </a:rPr>
              <a:t>(на городском и внутрирайонном транспорте (кроме такси)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40" y="1171078"/>
            <a:ext cx="91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Постановление Правительства Самарской области от 02.02.2005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№ 15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организации перевозок по муниципальным маршрутам в Самарской области для отдельных категорий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граждан»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00500" y="2166187"/>
            <a:ext cx="1315442" cy="667814"/>
          </a:xfrm>
          <a:prstGeom prst="ellipse">
            <a:avLst/>
          </a:prstGeom>
          <a:solidFill>
            <a:srgbClr val="FF0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270 рублей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924" y="2878548"/>
            <a:ext cx="5097152" cy="1044000"/>
          </a:xfrm>
          <a:prstGeom prst="rect">
            <a:avLst/>
          </a:prstGeom>
          <a:solidFill>
            <a:srgbClr val="92D050"/>
          </a:solidFill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3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Граждане, </a:t>
            </a:r>
          </a:p>
          <a:p>
            <a:pPr algn="ctr"/>
            <a:r>
              <a:rPr lang="ru-RU" sz="13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имеющие </a:t>
            </a:r>
            <a:r>
              <a:rPr lang="ru-RU" sz="13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 на </a:t>
            </a:r>
            <a:r>
              <a:rPr lang="ru-RU" sz="13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</a:t>
            </a:r>
          </a:p>
          <a:p>
            <a:pPr algn="ctr"/>
            <a:r>
              <a:rPr lang="ru-RU" sz="13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компенсации </a:t>
            </a:r>
            <a:r>
              <a:rPr lang="ru-RU" sz="13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на оплату жилого помещения и коммунальных </a:t>
            </a:r>
            <a:r>
              <a:rPr lang="ru-RU" sz="13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 и иной ежемесячной </a:t>
            </a:r>
            <a:r>
              <a:rPr lang="ru-RU" sz="13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денежной выплаты по федеральному и областному </a:t>
            </a:r>
            <a:r>
              <a:rPr lang="ru-RU" sz="13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законодательству</a:t>
            </a:r>
            <a:endParaRPr lang="ru-RU" sz="1300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spc="-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7444" y="5007518"/>
            <a:ext cx="5082632" cy="288000"/>
          </a:xfrm>
          <a:prstGeom prst="rect">
            <a:avLst/>
          </a:prstGeom>
          <a:solidFill>
            <a:srgbClr val="FFC000"/>
          </a:solidFill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200" spc="-1" dirty="0" smtClean="0">
                <a:solidFill>
                  <a:srgbClr val="000000"/>
                </a:solidFill>
                <a:latin typeface="Times New Roman"/>
              </a:rPr>
              <a:t>Пенсионеры, </a:t>
            </a:r>
            <a:r>
              <a:rPr lang="ru-RU" sz="1200" spc="-1" dirty="0">
                <a:solidFill>
                  <a:srgbClr val="000000"/>
                </a:solidFill>
                <a:latin typeface="Times New Roman"/>
              </a:rPr>
              <a:t>пенсии которым установлены </a:t>
            </a:r>
            <a:r>
              <a:rPr lang="ru-RU" sz="1200" spc="-1" dirty="0" smtClean="0">
                <a:solidFill>
                  <a:srgbClr val="000000"/>
                </a:solidFill>
                <a:latin typeface="Times New Roman"/>
              </a:rPr>
              <a:t>СФР</a:t>
            </a:r>
            <a:endParaRPr lang="ru-RU" sz="1200" spc="-1" dirty="0">
              <a:solidFill>
                <a:srgbClr val="000000"/>
              </a:solidFill>
              <a:latin typeface="Times New Roman"/>
            </a:endParaRPr>
          </a:p>
          <a:p>
            <a:pPr algn="ctr"/>
            <a:endParaRPr lang="ru-RU" sz="1400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2923" y="3961027"/>
            <a:ext cx="5097153" cy="97200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sz="1200" spc="-1" dirty="0" smtClean="0">
                <a:solidFill>
                  <a:srgbClr val="000000"/>
                </a:solidFill>
                <a:latin typeface="Times New Roman"/>
              </a:rPr>
              <a:t>Лица, достигшие </a:t>
            </a:r>
            <a:r>
              <a:rPr lang="ru-RU" sz="1200" spc="-1" dirty="0">
                <a:solidFill>
                  <a:srgbClr val="000000"/>
                </a:solidFill>
                <a:latin typeface="Times New Roman"/>
              </a:rPr>
              <a:t>в период с 01.01.2019 по 31.12.2027 возраста 55 лет и более для женщин и 60 лет и более для мужчин, которым </a:t>
            </a:r>
            <a:r>
              <a:rPr lang="ru-RU" sz="1200" b="1" spc="-1" dirty="0">
                <a:solidFill>
                  <a:srgbClr val="002060"/>
                </a:solidFill>
                <a:latin typeface="Times New Roman"/>
              </a:rPr>
              <a:t>не установлена </a:t>
            </a:r>
            <a:r>
              <a:rPr lang="ru-RU" sz="1200" b="1" spc="-1" dirty="0" smtClean="0">
                <a:solidFill>
                  <a:srgbClr val="002060"/>
                </a:solidFill>
                <a:latin typeface="Times New Roman"/>
              </a:rPr>
              <a:t>пенсия</a:t>
            </a:r>
            <a:r>
              <a:rPr lang="ru-RU" sz="1200" spc="-1" dirty="0" smtClean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условии, что их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 не превышает 1,5-кратной 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ВПМ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расчете на душу населения, установленной в Самарской области на дату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</a:t>
            </a:r>
            <a:endParaRPr lang="ru-RU" sz="1200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41174" y="6125177"/>
            <a:ext cx="3595322" cy="6492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sz="1400" spc="-1" dirty="0">
                <a:solidFill>
                  <a:srgbClr val="000000"/>
                </a:solidFill>
                <a:latin typeface="Times New Roman"/>
              </a:rPr>
              <a:t>Ежемесячная активация за счет средств, назначенной ЕДВ </a:t>
            </a: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по статусу.</a:t>
            </a:r>
            <a:endParaRPr lang="ru-RU" sz="1400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0" y="1591253"/>
            <a:ext cx="91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Постановление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Правительства Самарской области от 23.07.2014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418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утверждении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государственной программы Самарской области «Развитие социальной защиты населения в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Самарской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области»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2014 - 2025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годы»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41174" y="2878548"/>
            <a:ext cx="3595322" cy="141118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4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Граждане, </a:t>
            </a:r>
          </a:p>
          <a:p>
            <a:pPr algn="ctr"/>
            <a:r>
              <a:rPr lang="ru-RU" sz="14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получающие компенсацию </a:t>
            </a:r>
            <a:r>
              <a:rPr lang="ru-RU" sz="14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на оплату жилого помещения и коммунальных </a:t>
            </a:r>
            <a:r>
              <a:rPr lang="ru-RU" sz="14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 и иную ежемесячну</a:t>
            </a:r>
            <a:r>
              <a:rPr lang="ru-RU" sz="14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14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денежну</a:t>
            </a:r>
            <a:r>
              <a:rPr lang="ru-RU" sz="14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14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выплату </a:t>
            </a:r>
            <a:r>
              <a:rPr lang="ru-RU" sz="14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федеральному и областному </a:t>
            </a:r>
            <a:r>
              <a:rPr lang="ru-RU" sz="14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законодательству</a:t>
            </a:r>
            <a:endParaRPr lang="ru-RU" sz="1400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spc="-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1659048" y="2159507"/>
            <a:ext cx="2952328" cy="667814"/>
          </a:xfrm>
          <a:prstGeom prst="ellips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карта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жителя Самарской области</a:t>
            </a:r>
          </a:p>
        </p:txBody>
      </p:sp>
      <p:sp>
        <p:nvSpPr>
          <p:cNvPr id="34" name="Овал 33"/>
          <p:cNvSpPr/>
          <p:nvPr/>
        </p:nvSpPr>
        <p:spPr>
          <a:xfrm>
            <a:off x="4840630" y="2166187"/>
            <a:ext cx="2539681" cy="667814"/>
          </a:xfrm>
          <a:prstGeom prst="ellips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карта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«Карта жителя Самарской области»</a:t>
            </a:r>
          </a:p>
        </p:txBody>
      </p:sp>
      <p:sp>
        <p:nvSpPr>
          <p:cNvPr id="35" name="Овал 34"/>
          <p:cNvSpPr/>
          <p:nvPr/>
        </p:nvSpPr>
        <p:spPr>
          <a:xfrm>
            <a:off x="7609565" y="2104737"/>
            <a:ext cx="1411469" cy="667814"/>
          </a:xfrm>
          <a:prstGeom prst="ellips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поездок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7444" y="6380488"/>
            <a:ext cx="5082631" cy="393954"/>
          </a:xfrm>
          <a:prstGeom prst="rect">
            <a:avLst/>
          </a:prstGeom>
          <a:solidFill>
            <a:srgbClr val="92D050"/>
          </a:solidFill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sz="1300" spc="-1" dirty="0" smtClean="0">
                <a:solidFill>
                  <a:srgbClr val="000000"/>
                </a:solidFill>
                <a:latin typeface="Times New Roman"/>
              </a:rPr>
              <a:t>Ежемесячная активация за счет средств, назначенной ЕДВ на проезд</a:t>
            </a:r>
            <a:endParaRPr lang="ru-RU" sz="1300" spc="-1" dirty="0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49" name="Прямая со стрелкой 48"/>
          <p:cNvCxnSpPr>
            <a:stCxn id="32" idx="2"/>
            <a:endCxn id="25" idx="0"/>
          </p:cNvCxnSpPr>
          <p:nvPr/>
        </p:nvCxnSpPr>
        <p:spPr>
          <a:xfrm>
            <a:off x="7238835" y="4289737"/>
            <a:ext cx="0" cy="18354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9016" y="5384482"/>
            <a:ext cx="2411385" cy="832418"/>
          </a:xfrm>
          <a:prstGeom prst="rect">
            <a:avLst/>
          </a:prstGeom>
          <a:solidFill>
            <a:srgbClr val="FFC000"/>
          </a:solidFill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200" b="1" spc="-1" dirty="0" smtClean="0">
                <a:solidFill>
                  <a:srgbClr val="002060"/>
                </a:solidFill>
                <a:latin typeface="Times New Roman"/>
              </a:rPr>
              <a:t>С 01.01.2017</a:t>
            </a:r>
          </a:p>
          <a:p>
            <a:pPr algn="ctr"/>
            <a:r>
              <a:rPr lang="ru-RU" sz="1200" b="1" spc="-1" dirty="0" smtClean="0">
                <a:solidFill>
                  <a:srgbClr val="002060"/>
                </a:solidFill>
                <a:latin typeface="Times New Roman"/>
              </a:rPr>
              <a:t>Неработающие</a:t>
            </a:r>
            <a:r>
              <a:rPr lang="ru-RU" sz="1200" spc="-1" dirty="0" smtClean="0">
                <a:solidFill>
                  <a:srgbClr val="000000"/>
                </a:solidFill>
                <a:latin typeface="Times New Roman"/>
              </a:rPr>
              <a:t> пенсионеры</a:t>
            </a:r>
            <a:endParaRPr lang="ru-RU" sz="1400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06500" y="5384478"/>
            <a:ext cx="2503575" cy="832421"/>
          </a:xfrm>
          <a:prstGeom prst="rect">
            <a:avLst/>
          </a:prstGeom>
          <a:solidFill>
            <a:srgbClr val="FFC000"/>
          </a:solidFill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200" b="1" spc="-1" dirty="0" smtClean="0">
                <a:solidFill>
                  <a:srgbClr val="002060"/>
                </a:solidFill>
                <a:latin typeface="Times New Roman"/>
              </a:rPr>
              <a:t>С 01.04.2015 по 31.12.2016</a:t>
            </a:r>
          </a:p>
          <a:p>
            <a:pPr algn="ctr"/>
            <a:r>
              <a:rPr lang="ru-RU" sz="1200" spc="-1" dirty="0" smtClean="0">
                <a:solidFill>
                  <a:srgbClr val="000000"/>
                </a:solidFill>
                <a:latin typeface="Times New Roman"/>
              </a:rPr>
              <a:t>при условии, что размер их пенсии 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превышает 1,5-кратной 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ВПМ пенсионера </a:t>
            </a:r>
            <a:endParaRPr lang="ru-RU" sz="1200" spc="-1" dirty="0">
              <a:solidFill>
                <a:srgbClr val="000000"/>
              </a:solidFill>
              <a:latin typeface="Times New Roman"/>
            </a:endParaRPr>
          </a:p>
          <a:p>
            <a:pPr algn="ctr"/>
            <a:endParaRPr lang="ru-RU" sz="1400" spc="-1" dirty="0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16" name="Прямая со стрелкой 15"/>
          <p:cNvCxnSpPr>
            <a:stCxn id="11" idx="2"/>
            <a:endCxn id="36" idx="0"/>
          </p:cNvCxnSpPr>
          <p:nvPr/>
        </p:nvCxnSpPr>
        <p:spPr>
          <a:xfrm>
            <a:off x="2761500" y="3922548"/>
            <a:ext cx="7260" cy="24579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20" idx="0"/>
          </p:cNvCxnSpPr>
          <p:nvPr/>
        </p:nvCxnSpPr>
        <p:spPr>
          <a:xfrm flipH="1">
            <a:off x="1424709" y="5295518"/>
            <a:ext cx="771027" cy="88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3491880" y="5295518"/>
            <a:ext cx="720080" cy="889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236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37"/>
          <p:cNvSpPr/>
          <p:nvPr/>
        </p:nvSpPr>
        <p:spPr>
          <a:xfrm>
            <a:off x="3240" y="87076"/>
            <a:ext cx="9140760" cy="974784"/>
          </a:xfrm>
          <a:custGeom>
            <a:avLst/>
            <a:gdLst>
              <a:gd name="textAreaLeft" fmla="*/ 0 w 9140760"/>
              <a:gd name="textAreaRight" fmla="*/ 9144000 w 9140760"/>
              <a:gd name="textAreaTop" fmla="*/ 0 h 897840"/>
              <a:gd name="textAreaBottom" fmla="*/ 900360 h 897840"/>
            </a:gdLst>
            <a:ahLst/>
            <a:cxnLst/>
            <a:rect l="textAreaLeft" t="textAreaTop" r="textAreaRight" b="textAreaBottom"/>
            <a:pathLst>
              <a:path w="9144000" h="1045584">
                <a:moveTo>
                  <a:pt x="0" y="1045584"/>
                </a:moveTo>
                <a:lnTo>
                  <a:pt x="9144000" y="1045584"/>
                </a:lnTo>
                <a:lnTo>
                  <a:pt x="9144000" y="0"/>
                </a:lnTo>
                <a:lnTo>
                  <a:pt x="0" y="0"/>
                </a:lnTo>
                <a:lnTo>
                  <a:pt x="0" y="1045584"/>
                </a:lnTo>
                <a:close/>
              </a:path>
            </a:pathLst>
          </a:custGeom>
          <a:solidFill>
            <a:srgbClr val="1B4D7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tretch/>
        </p:blipFill>
        <p:spPr>
          <a:xfrm>
            <a:off x="213986" y="245629"/>
            <a:ext cx="584280" cy="620280"/>
          </a:xfrm>
          <a:prstGeom prst="rect">
            <a:avLst/>
          </a:prstGeom>
          <a:ln w="0">
            <a:noFill/>
          </a:ln>
        </p:spPr>
      </p:pic>
      <p:sp>
        <p:nvSpPr>
          <p:cNvPr id="7" name="object 242"/>
          <p:cNvSpPr/>
          <p:nvPr/>
        </p:nvSpPr>
        <p:spPr>
          <a:xfrm>
            <a:off x="884130" y="177970"/>
            <a:ext cx="8136904" cy="8713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0960" rIns="0" bIns="0" anchor="t">
            <a:noAutofit/>
          </a:bodyPr>
          <a:lstStyle/>
          <a:p>
            <a:pPr marL="12600" algn="ctr"/>
            <a:r>
              <a:rPr lang="ru-RU" sz="2400" b="1" spc="-1" dirty="0" smtClean="0">
                <a:solidFill>
                  <a:srgbClr val="FFFFFF"/>
                </a:solidFill>
                <a:latin typeface="Times New Roman"/>
              </a:rPr>
              <a:t>Компенсация стоимости проезда </a:t>
            </a:r>
          </a:p>
          <a:p>
            <a:pPr marL="12600" algn="ctr"/>
            <a:r>
              <a:rPr lang="ru-RU" sz="2400" b="1" spc="-1" dirty="0" smtClean="0">
                <a:solidFill>
                  <a:srgbClr val="FFFFFF"/>
                </a:solidFill>
                <a:latin typeface="Times New Roman"/>
              </a:rPr>
              <a:t>по социальной необходимости</a:t>
            </a:r>
            <a:endParaRPr lang="ru-RU" sz="1200" b="1" spc="-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6462" y="2812113"/>
            <a:ext cx="1766788" cy="683010"/>
          </a:xfrm>
          <a:prstGeom prst="rect">
            <a:avLst/>
          </a:prstGeom>
          <a:solidFill>
            <a:srgbClr val="92D050"/>
          </a:solidFill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4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Ветераны ВОВ </a:t>
            </a:r>
            <a:r>
              <a:rPr lang="ru-RU" sz="14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труженики тыла</a:t>
            </a:r>
            <a:endParaRPr lang="ru-RU" sz="1200" spc="-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240" y="1086264"/>
            <a:ext cx="91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Постановление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Правительства Самарской области от 23.07.2014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418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утверждении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государственной программы Самарской области «Развитие социальной защиты населения в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Самарской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области»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2014 - 2025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годы»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213986" y="1767600"/>
            <a:ext cx="4431084" cy="816136"/>
          </a:xfrm>
          <a:prstGeom prst="ellips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Автомобильный транспорт </a:t>
            </a:r>
            <a:r>
              <a:rPr lang="ru-RU" sz="1400" b="1" spc="-1" dirty="0">
                <a:solidFill>
                  <a:srgbClr val="002060"/>
                </a:solidFill>
                <a:latin typeface="Times New Roman"/>
              </a:rPr>
              <a:t>междугородных внутриобластных маршрутов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4860032" y="1767600"/>
            <a:ext cx="4032448" cy="816136"/>
          </a:xfrm>
          <a:prstGeom prst="ellips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b="1" spc="-1" dirty="0" smtClean="0">
                <a:solidFill>
                  <a:srgbClr val="000000"/>
                </a:solidFill>
                <a:latin typeface="Times New Roman"/>
              </a:rPr>
              <a:t>Железнодорожный транспорт пригородного </a:t>
            </a:r>
            <a:r>
              <a:rPr lang="ru-RU" sz="1400" b="1" spc="-1" dirty="0">
                <a:solidFill>
                  <a:srgbClr val="000000"/>
                </a:solidFill>
                <a:latin typeface="Times New Roman"/>
              </a:rPr>
              <a:t>сообщения</a:t>
            </a:r>
          </a:p>
          <a:p>
            <a:pPr algn="ctr"/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13503" y="2812113"/>
            <a:ext cx="2630505" cy="683010"/>
          </a:xfrm>
          <a:prstGeom prst="rect">
            <a:avLst/>
          </a:prstGeom>
          <a:solidFill>
            <a:srgbClr val="92D050"/>
          </a:solidFill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Ветераны </a:t>
            </a:r>
            <a:r>
              <a:rPr lang="ru-RU" sz="1400" spc="-1" dirty="0">
                <a:solidFill>
                  <a:srgbClr val="000000"/>
                </a:solidFill>
                <a:latin typeface="Times New Roman"/>
              </a:rPr>
              <a:t>труда и граждане, </a:t>
            </a:r>
            <a:r>
              <a:rPr sz="1400" dirty="0">
                <a:solidFill>
                  <a:srgbClr val="000000"/>
                </a:solidFill>
              </a:rPr>
              <a:t/>
            </a:r>
            <a:br>
              <a:rPr sz="1400" dirty="0">
                <a:solidFill>
                  <a:srgbClr val="000000"/>
                </a:solidFill>
              </a:rPr>
            </a:br>
            <a:r>
              <a:rPr lang="ru-RU" sz="1400" spc="-1" dirty="0">
                <a:solidFill>
                  <a:srgbClr val="000000"/>
                </a:solidFill>
                <a:latin typeface="Times New Roman"/>
              </a:rPr>
              <a:t>приравненные к ветеранам </a:t>
            </a: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труда</a:t>
            </a:r>
            <a:endParaRPr lang="ru-RU" sz="1400" spc="-1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64261" y="2827592"/>
            <a:ext cx="1751955" cy="652051"/>
          </a:xfrm>
          <a:prstGeom prst="rect">
            <a:avLst/>
          </a:prstGeom>
          <a:solidFill>
            <a:srgbClr val="92D050"/>
          </a:solidFill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Реабилитированные лица</a:t>
            </a:r>
          </a:p>
          <a:p>
            <a:pPr algn="ctr"/>
            <a:endParaRPr lang="ru-RU" sz="1100" spc="-1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36469" y="2827592"/>
            <a:ext cx="2384565" cy="660542"/>
          </a:xfrm>
          <a:prstGeom prst="rect">
            <a:avLst/>
          </a:prstGeom>
          <a:solidFill>
            <a:srgbClr val="92D050"/>
          </a:solidFill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Лица</a:t>
            </a:r>
            <a:r>
              <a:rPr lang="ru-RU" sz="1400" spc="-1" dirty="0">
                <a:solidFill>
                  <a:srgbClr val="000000"/>
                </a:solidFill>
                <a:latin typeface="Times New Roman"/>
              </a:rPr>
              <a:t>, признанные пострадавшими </a:t>
            </a:r>
            <a:r>
              <a:rPr sz="1400" dirty="0">
                <a:solidFill>
                  <a:srgbClr val="000000"/>
                </a:solidFill>
              </a:rPr>
              <a:t/>
            </a:r>
            <a:br>
              <a:rPr sz="1400" dirty="0">
                <a:solidFill>
                  <a:srgbClr val="000000"/>
                </a:solidFill>
              </a:rPr>
            </a:br>
            <a:r>
              <a:rPr lang="ru-RU" sz="1400" spc="-1" dirty="0">
                <a:solidFill>
                  <a:srgbClr val="000000"/>
                </a:solidFill>
                <a:latin typeface="Times New Roman"/>
              </a:rPr>
              <a:t>от политических </a:t>
            </a: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репрессий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21191" y="3701061"/>
            <a:ext cx="7704856" cy="646331"/>
          </a:xfrm>
          <a:prstGeom prst="rect">
            <a:avLst/>
          </a:prstGeom>
          <a:solidFill>
            <a:srgbClr val="92D050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ru-RU" sz="1200" spc="-1" dirty="0">
                <a:solidFill>
                  <a:srgbClr val="000000"/>
                </a:solidFill>
                <a:latin typeface="Times New Roman"/>
              </a:rPr>
              <a:t>Ветераны труда и граждане, </a:t>
            </a:r>
            <a:r>
              <a:rPr lang="ru-RU" sz="1200" dirty="0">
                <a:solidFill>
                  <a:srgbClr val="000000"/>
                </a:solidFill>
              </a:rPr>
              <a:t/>
            </a:r>
            <a:br>
              <a:rPr lang="ru-RU" sz="1200" dirty="0">
                <a:solidFill>
                  <a:srgbClr val="000000"/>
                </a:solidFill>
              </a:rPr>
            </a:br>
            <a:r>
              <a:rPr lang="ru-RU" sz="1200" spc="-1" dirty="0">
                <a:solidFill>
                  <a:srgbClr val="000000"/>
                </a:solidFill>
                <a:latin typeface="Times New Roman"/>
              </a:rPr>
              <a:t>приравненные к ветеранам </a:t>
            </a:r>
            <a:r>
              <a:rPr lang="ru-RU" sz="1200" spc="-1" dirty="0" smtClean="0">
                <a:solidFill>
                  <a:srgbClr val="000000"/>
                </a:solidFill>
                <a:latin typeface="Times New Roman"/>
              </a:rPr>
              <a:t>труда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достигшие в период с 01.01.2019 по 31.12.2027 возраста 55 лет и более (женщины) и 60 лет и более (мужчины), которым не установлена пенсия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26334" y="6093296"/>
            <a:ext cx="8894571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ru-RU" sz="1200" spc="-1" dirty="0">
                <a:solidFill>
                  <a:srgbClr val="000000"/>
                </a:solidFill>
                <a:latin typeface="Times New Roman"/>
              </a:rPr>
              <a:t>Компенсация стоимости проезда рассчитывается исходя из полной стоимости билета на проезд в автомобильном транспорте междугородных внутриобластных маршрутов (туда и обратно) или полной стоимости билета на проезд в железнодорожном транспорте пригородного сообщения (туда и обратно) в пределах Самарской области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6335" y="4437112"/>
            <a:ext cx="8894570" cy="1576129"/>
          </a:xfrm>
          <a:prstGeom prst="rect">
            <a:avLst/>
          </a:prstGeom>
          <a:solidFill>
            <a:srgbClr val="00B0F0"/>
          </a:solidFill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/>
            <a:r>
              <a:rPr lang="ru-RU" sz="12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</a:t>
            </a:r>
            <a:r>
              <a:rPr lang="ru-RU" sz="12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учреждения в связи с имеющимися заболеваниями;</a:t>
            </a:r>
          </a:p>
          <a:p>
            <a:pPr algn="just"/>
            <a:r>
              <a:rPr lang="ru-RU" sz="12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 </a:t>
            </a:r>
            <a:r>
              <a:rPr lang="ru-RU" sz="12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посещения больных родственников, находящихся в </a:t>
            </a:r>
            <a:r>
              <a:rPr lang="ru-RU" sz="12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лечеб.учреждениях</a:t>
            </a:r>
            <a:r>
              <a:rPr lang="ru-RU" sz="12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либо родственников, проживающих в стационарных учреждениях социального обслуживания;</a:t>
            </a:r>
          </a:p>
          <a:p>
            <a:pPr algn="just"/>
            <a:r>
              <a:rPr lang="ru-RU" sz="12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 </a:t>
            </a:r>
            <a:r>
              <a:rPr lang="ru-RU" sz="12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смене места жительства, связанной с чрезвычайными обстоятельствами;</a:t>
            </a:r>
          </a:p>
          <a:p>
            <a:pPr algn="just"/>
            <a:r>
              <a:rPr lang="ru-RU" sz="12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для </a:t>
            </a:r>
            <a:r>
              <a:rPr lang="ru-RU" sz="12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оформления юридических </a:t>
            </a:r>
            <a:r>
              <a:rPr lang="ru-RU" sz="12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документов;</a:t>
            </a:r>
            <a:endParaRPr lang="ru-RU" sz="1200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для </a:t>
            </a:r>
            <a:r>
              <a:rPr lang="ru-RU" sz="12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посещения родственников, проходящих действительную военную службу по призыву в частях, находящихся на территории Самарской области;</a:t>
            </a:r>
          </a:p>
          <a:p>
            <a:pPr algn="just"/>
            <a:r>
              <a:rPr lang="ru-RU" sz="12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</a:t>
            </a:r>
            <a:r>
              <a:rPr lang="ru-RU" sz="12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похороны родственников.</a:t>
            </a:r>
          </a:p>
          <a:p>
            <a:pPr algn="ctr"/>
            <a:endParaRPr lang="ru-RU" sz="1200" spc="-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644008" y="1061860"/>
            <a:ext cx="0" cy="33752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164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37"/>
          <p:cNvSpPr/>
          <p:nvPr/>
        </p:nvSpPr>
        <p:spPr>
          <a:xfrm>
            <a:off x="3240" y="87076"/>
            <a:ext cx="9140760" cy="974784"/>
          </a:xfrm>
          <a:custGeom>
            <a:avLst/>
            <a:gdLst>
              <a:gd name="textAreaLeft" fmla="*/ 0 w 9140760"/>
              <a:gd name="textAreaRight" fmla="*/ 9144000 w 9140760"/>
              <a:gd name="textAreaTop" fmla="*/ 0 h 897840"/>
              <a:gd name="textAreaBottom" fmla="*/ 900360 h 897840"/>
            </a:gdLst>
            <a:ahLst/>
            <a:cxnLst/>
            <a:rect l="textAreaLeft" t="textAreaTop" r="textAreaRight" b="textAreaBottom"/>
            <a:pathLst>
              <a:path w="9144000" h="1045584">
                <a:moveTo>
                  <a:pt x="0" y="1045584"/>
                </a:moveTo>
                <a:lnTo>
                  <a:pt x="9144000" y="1045584"/>
                </a:lnTo>
                <a:lnTo>
                  <a:pt x="9144000" y="0"/>
                </a:lnTo>
                <a:lnTo>
                  <a:pt x="0" y="0"/>
                </a:lnTo>
                <a:lnTo>
                  <a:pt x="0" y="1045584"/>
                </a:lnTo>
                <a:close/>
              </a:path>
            </a:pathLst>
          </a:custGeom>
          <a:solidFill>
            <a:srgbClr val="1B4D7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tretch/>
        </p:blipFill>
        <p:spPr>
          <a:xfrm>
            <a:off x="206150" y="264328"/>
            <a:ext cx="584280" cy="620280"/>
          </a:xfrm>
          <a:prstGeom prst="rect">
            <a:avLst/>
          </a:prstGeom>
          <a:ln w="0">
            <a:noFill/>
          </a:ln>
        </p:spPr>
      </p:pic>
      <p:sp>
        <p:nvSpPr>
          <p:cNvPr id="7" name="object 242"/>
          <p:cNvSpPr/>
          <p:nvPr/>
        </p:nvSpPr>
        <p:spPr>
          <a:xfrm>
            <a:off x="1835696" y="128813"/>
            <a:ext cx="5777722" cy="8713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0960" rIns="0" bIns="0" anchor="ctr">
            <a:noAutofit/>
          </a:bodyPr>
          <a:lstStyle/>
          <a:p>
            <a:pPr marL="12600" algn="ctr"/>
            <a:r>
              <a:rPr lang="ru-RU" b="1" spc="-1" dirty="0" smtClean="0">
                <a:solidFill>
                  <a:srgbClr val="FFFFFF"/>
                </a:solidFill>
                <a:latin typeface="Times New Roman"/>
              </a:rPr>
              <a:t>Доплата к пенсии лицам, </a:t>
            </a:r>
          </a:p>
          <a:p>
            <a:pPr marL="12600" algn="ctr"/>
            <a:r>
              <a:rPr lang="ru-RU" b="1" spc="-1" dirty="0" smtClean="0">
                <a:solidFill>
                  <a:srgbClr val="FFFFFF"/>
                </a:solidFill>
                <a:latin typeface="Times New Roman"/>
              </a:rPr>
              <a:t>ставшим в детстве круглыми сиротами в годы ВОВ</a:t>
            </a:r>
          </a:p>
          <a:p>
            <a:pPr marL="12600" algn="ctr"/>
            <a:r>
              <a:rPr lang="ru-RU" sz="2000" b="1" spc="-1" dirty="0" smtClean="0">
                <a:solidFill>
                  <a:srgbClr val="FFFFFF"/>
                </a:solidFill>
                <a:latin typeface="Times New Roman"/>
              </a:rPr>
              <a:t>«Сироты ВОВ»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52582" y="3229264"/>
            <a:ext cx="3271974" cy="3639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spc="-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Неработающим</a:t>
            </a:r>
            <a:r>
              <a:rPr lang="ru-RU" sz="14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пенсионерам</a:t>
            </a:r>
            <a:endParaRPr lang="ru-RU" sz="1200" spc="-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240" y="1086264"/>
            <a:ext cx="91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Постановление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Правительства Самарской области от 23.07.2014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418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утверждении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государственной программы Самарской области «Развитие социальной защиты населения в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Самарской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области»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2014 - 2025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годы»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2485387" y="1988840"/>
            <a:ext cx="4176465" cy="816136"/>
          </a:xfrm>
          <a:prstGeom prst="ellips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1 000 рублей</a:t>
            </a:r>
            <a:endParaRPr lang="ru-RU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952582" y="5818080"/>
            <a:ext cx="3271974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Проживание на территории Самарской области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97809" y="4374584"/>
            <a:ext cx="1906696" cy="854548"/>
          </a:xfrm>
          <a:prstGeom prst="rect">
            <a:avLst/>
          </a:prstGeom>
          <a:solidFill>
            <a:srgbClr val="92D050"/>
          </a:solidFill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sz="16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Доплата </a:t>
            </a:r>
            <a:r>
              <a:rPr lang="ru-RU" sz="16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устанавливается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52582" y="3726759"/>
            <a:ext cx="3271974" cy="4337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600" b="1" spc="-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Родившимся </a:t>
            </a:r>
            <a:r>
              <a:rPr lang="ru-RU" sz="1600" b="1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1932 году и </a:t>
            </a:r>
            <a:r>
              <a:rPr lang="ru-RU" sz="1600" b="1" spc="-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позже</a:t>
            </a:r>
            <a:endParaRPr lang="ru-RU" sz="1200" spc="-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952582" y="4374584"/>
            <a:ext cx="3271974" cy="123110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ru-RU" sz="14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Документально </a:t>
            </a:r>
            <a:r>
              <a:rPr lang="ru-RU" sz="1600" b="1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подтвердившим факт потери обоих родителей </a:t>
            </a:r>
            <a:r>
              <a:rPr lang="ru-RU" sz="14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годы ВОВ или потери одного из родителей до начала ВОВ, а другого - во время войны.</a:t>
            </a:r>
            <a:endParaRPr lang="ru-RU" sz="1200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36754" y="4677511"/>
            <a:ext cx="3182820" cy="23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 стрелкой 2"/>
          <p:cNvCxnSpPr>
            <a:stCxn id="17" idx="3"/>
          </p:cNvCxnSpPr>
          <p:nvPr/>
        </p:nvCxnSpPr>
        <p:spPr>
          <a:xfrm>
            <a:off x="3004505" y="4801858"/>
            <a:ext cx="118964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06150" y="5353645"/>
            <a:ext cx="3490822" cy="252045"/>
          </a:xfrm>
          <a:prstGeom prst="rect">
            <a:avLst/>
          </a:prstGeom>
          <a:solidFill>
            <a:srgbClr val="92D050"/>
          </a:solidFill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sz="16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период получения пенсии</a:t>
            </a:r>
            <a:endParaRPr lang="ru-RU" sz="1600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393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37"/>
          <p:cNvSpPr/>
          <p:nvPr/>
        </p:nvSpPr>
        <p:spPr>
          <a:xfrm>
            <a:off x="3240" y="60098"/>
            <a:ext cx="9140760" cy="974784"/>
          </a:xfrm>
          <a:custGeom>
            <a:avLst/>
            <a:gdLst>
              <a:gd name="textAreaLeft" fmla="*/ 0 w 9140760"/>
              <a:gd name="textAreaRight" fmla="*/ 9144000 w 9140760"/>
              <a:gd name="textAreaTop" fmla="*/ 0 h 897840"/>
              <a:gd name="textAreaBottom" fmla="*/ 900360 h 897840"/>
            </a:gdLst>
            <a:ahLst/>
            <a:cxnLst/>
            <a:rect l="textAreaLeft" t="textAreaTop" r="textAreaRight" b="textAreaBottom"/>
            <a:pathLst>
              <a:path w="9144000" h="1045584">
                <a:moveTo>
                  <a:pt x="0" y="1045584"/>
                </a:moveTo>
                <a:lnTo>
                  <a:pt x="9144000" y="1045584"/>
                </a:lnTo>
                <a:lnTo>
                  <a:pt x="9144000" y="0"/>
                </a:lnTo>
                <a:lnTo>
                  <a:pt x="0" y="0"/>
                </a:lnTo>
                <a:lnTo>
                  <a:pt x="0" y="1045584"/>
                </a:lnTo>
                <a:close/>
              </a:path>
            </a:pathLst>
          </a:custGeom>
          <a:solidFill>
            <a:srgbClr val="1B4D7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tretch/>
        </p:blipFill>
        <p:spPr>
          <a:xfrm>
            <a:off x="183121" y="237350"/>
            <a:ext cx="584280" cy="620280"/>
          </a:xfrm>
          <a:prstGeom prst="rect">
            <a:avLst/>
          </a:prstGeom>
          <a:ln w="0">
            <a:noFill/>
          </a:ln>
        </p:spPr>
      </p:pic>
      <p:sp>
        <p:nvSpPr>
          <p:cNvPr id="7" name="object 242"/>
          <p:cNvSpPr/>
          <p:nvPr/>
        </p:nvSpPr>
        <p:spPr>
          <a:xfrm>
            <a:off x="884130" y="177970"/>
            <a:ext cx="8136904" cy="8713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0960" rIns="0" bIns="0" anchor="ctr">
            <a:noAutofit/>
          </a:bodyPr>
          <a:lstStyle/>
          <a:p>
            <a:pPr marL="12600" algn="ctr"/>
            <a:r>
              <a:rPr lang="ru-RU" b="1" spc="-1" dirty="0" smtClean="0">
                <a:solidFill>
                  <a:srgbClr val="FFFFFF"/>
                </a:solidFill>
                <a:latin typeface="Times New Roman"/>
              </a:rPr>
              <a:t>Ежемесячная выплата пенсионерам из числа бывших несовершеннолетних детей, находившихся в период ВОВ в партизанских отрядах</a:t>
            </a:r>
          </a:p>
          <a:p>
            <a:pPr marL="12600" algn="ctr"/>
            <a:r>
              <a:rPr lang="ru-RU" sz="2000" b="1" spc="-1" dirty="0" smtClean="0">
                <a:solidFill>
                  <a:srgbClr val="FFFFFF"/>
                </a:solidFill>
                <a:latin typeface="Times New Roman"/>
              </a:rPr>
              <a:t>«Дети-партизан»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75511" y="3321587"/>
            <a:ext cx="3096345" cy="10370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4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енсионерам </a:t>
            </a:r>
            <a:r>
              <a:rPr lang="ru-RU" sz="14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числа бывших несовершеннолетних детей, находившихся в период </a:t>
            </a:r>
            <a:r>
              <a:rPr lang="ru-RU" sz="14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 в </a:t>
            </a:r>
            <a:r>
              <a:rPr lang="ru-RU" sz="14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партизанских </a:t>
            </a:r>
            <a:r>
              <a:rPr lang="ru-RU" sz="14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отрядах</a:t>
            </a:r>
            <a:endParaRPr lang="ru-RU" sz="1200" spc="-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240" y="1086264"/>
            <a:ext cx="91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Постановление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Правительства Самарской области от 23.07.2014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418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утверждении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государственной программы Самарской области «Развитие социальной защиты населения в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Самарской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области»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2014 - 2025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годы»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2485387" y="1988840"/>
            <a:ext cx="4176465" cy="816136"/>
          </a:xfrm>
          <a:prstGeom prst="ellips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рублей</a:t>
            </a:r>
            <a:endParaRPr lang="ru-RU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71494" y="5639831"/>
            <a:ext cx="3100362" cy="307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Наличие соответствующего статуса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75511" y="4681498"/>
            <a:ext cx="3096345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Проживание на территории Самарской области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15102" y="4149080"/>
            <a:ext cx="1906696" cy="854548"/>
          </a:xfrm>
          <a:prstGeom prst="rect">
            <a:avLst/>
          </a:prstGeom>
          <a:solidFill>
            <a:srgbClr val="92D050"/>
          </a:solidFill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sz="16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 предоставляется</a:t>
            </a:r>
            <a:endParaRPr lang="ru-RU" sz="1600" spc="-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76810" y="4518394"/>
            <a:ext cx="2626023" cy="23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 стрелкой 3"/>
          <p:cNvCxnSpPr>
            <a:stCxn id="15" idx="3"/>
          </p:cNvCxnSpPr>
          <p:nvPr/>
        </p:nvCxnSpPr>
        <p:spPr>
          <a:xfrm flipV="1">
            <a:off x="3321798" y="4569640"/>
            <a:ext cx="1238090" cy="67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5830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2169</TotalTime>
  <Words>2351</Words>
  <Application>Microsoft Office PowerPoint</Application>
  <PresentationFormat>Экран (4:3)</PresentationFormat>
  <Paragraphs>252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Bebas Neue Bold</vt:lpstr>
      <vt:lpstr>Bebas Neue Regular</vt:lpstr>
      <vt:lpstr>Calibri</vt:lpstr>
      <vt:lpstr>Cera Pro Medium</vt:lpstr>
      <vt:lpstr>Open Sans</vt:lpstr>
      <vt:lpstr>Times New Roman</vt:lpstr>
      <vt:lpstr>Тема Office</vt:lpstr>
      <vt:lpstr>2_Тема Office</vt:lpstr>
      <vt:lpstr>6_Тема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Белоусова Вероника Александровна</dc:creator>
  <cp:lastModifiedBy>Абдрахманова Ирина Николаевна</cp:lastModifiedBy>
  <cp:revision>162</cp:revision>
  <cp:lastPrinted>2023-10-24T11:49:34Z</cp:lastPrinted>
  <dcterms:created xsi:type="dcterms:W3CDTF">2023-09-19T08:35:03Z</dcterms:created>
  <dcterms:modified xsi:type="dcterms:W3CDTF">2023-10-26T06:56:18Z</dcterms:modified>
</cp:coreProperties>
</file>